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90" r:id="rId5"/>
    <p:sldId id="291" r:id="rId6"/>
    <p:sldId id="292" r:id="rId7"/>
    <p:sldId id="294" r:id="rId8"/>
    <p:sldId id="314" r:id="rId9"/>
    <p:sldId id="295" r:id="rId10"/>
    <p:sldId id="296" r:id="rId11"/>
    <p:sldId id="297" r:id="rId12"/>
    <p:sldId id="315" r:id="rId13"/>
    <p:sldId id="298" r:id="rId14"/>
    <p:sldId id="300" r:id="rId15"/>
    <p:sldId id="301" r:id="rId16"/>
    <p:sldId id="302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04" r:id="rId25"/>
    <p:sldId id="316" r:id="rId26"/>
    <p:sldId id="317" r:id="rId27"/>
    <p:sldId id="318" r:id="rId28"/>
    <p:sldId id="276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9900"/>
    <a:srgbClr val="6600CC"/>
    <a:srgbClr val="FF00FF"/>
    <a:srgbClr val="00FFFF"/>
    <a:srgbClr val="FFFF66"/>
    <a:srgbClr val="003366"/>
    <a:srgbClr val="565868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>
      <p:cViewPr varScale="1">
        <p:scale>
          <a:sx n="91" d="100"/>
          <a:sy n="91" d="100"/>
        </p:scale>
        <p:origin x="140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Cao đẳng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</c:v>
                </c:pt>
                <c:pt idx="1">
                  <c:v>15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53-47CD-8FE1-8BD6CA280A5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Trung cấp chuyên nghiệp</c:v>
                </c:pt>
              </c:strCache>
            </c:strRef>
          </c:tx>
          <c:spPr>
            <a:solidFill>
              <a:schemeClr val="accent4">
                <a:lumMod val="50000"/>
                <a:lumOff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9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053-47CD-8FE1-8BD6CA280A5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Cao đẳng nghề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0</c:v>
                </c:pt>
                <c:pt idx="1">
                  <c:v>13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053-47CD-8FE1-8BD6CA280A5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Trung cấp nghề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</c:v>
                </c:pt>
                <c:pt idx="1">
                  <c:v>13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053-47CD-8FE1-8BD6CA280A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79567352"/>
        <c:axId val="479559808"/>
        <c:axId val="0"/>
      </c:bar3DChart>
      <c:catAx>
        <c:axId val="479567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9559808"/>
        <c:crosses val="autoZero"/>
        <c:auto val="1"/>
        <c:lblAlgn val="ctr"/>
        <c:lblOffset val="100"/>
        <c:noMultiLvlLbl val="0"/>
      </c:catAx>
      <c:valAx>
        <c:axId val="47955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95673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accent1">
                <a:lumMod val="7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solidFill>
          <a:srgbClr val="00FFFF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741224031969913"/>
          <c:y val="3.1352354750024639E-2"/>
          <c:w val="0.80712822757847735"/>
          <c:h val="0.6795526809578684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Cao đẳng CN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906</c:v>
                </c:pt>
                <c:pt idx="1">
                  <c:v>2243</c:v>
                </c:pt>
                <c:pt idx="2">
                  <c:v>2508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F4-46BE-A5E0-D312E1C7FE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Cao đẳng LT</c:v>
                </c:pt>
              </c:strCache>
            </c:strRef>
          </c:tx>
          <c:spPr>
            <a:solidFill>
              <a:srgbClr val="00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49</c:v>
                </c:pt>
                <c:pt idx="2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9F4-46BE-A5E0-D312E1C7FE4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Trung cấp CN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406</c:v>
                </c:pt>
                <c:pt idx="1">
                  <c:v>422</c:v>
                </c:pt>
                <c:pt idx="2">
                  <c:v>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9F4-46BE-A5E0-D312E1C7FE4E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Cao đẳng nghề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</c:v>
                </c:pt>
                <c:pt idx="1">
                  <c:v>87</c:v>
                </c:pt>
                <c:pt idx="2">
                  <c:v>212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9F4-46BE-A5E0-D312E1C7FE4E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Trung cấp nghề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509</c:v>
                </c:pt>
                <c:pt idx="2">
                  <c:v>692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9F4-46BE-A5E0-D312E1C7FE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79897120"/>
        <c:axId val="479895152"/>
        <c:axId val="0"/>
      </c:bar3DChart>
      <c:catAx>
        <c:axId val="479897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9895152"/>
        <c:crosses val="autoZero"/>
        <c:auto val="1"/>
        <c:lblAlgn val="ctr"/>
        <c:lblOffset val="100"/>
        <c:noMultiLvlLbl val="0"/>
      </c:catAx>
      <c:valAx>
        <c:axId val="479895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989712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accent1">
                <a:lumMod val="7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solidFill>
          <a:srgbClr val="00FFFF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Cao đẳng CN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70-4791-80BE-3C8AB48067BC}"/>
              </c:ext>
            </c:extLst>
          </c:dPt>
          <c:dPt>
            <c:idx val="2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70-4791-80BE-3C8AB48067B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906</c:v>
                </c:pt>
                <c:pt idx="1">
                  <c:v>2243</c:v>
                </c:pt>
                <c:pt idx="2">
                  <c:v>2508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970-4791-80BE-3C8AB48067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Cao đẳng LT</c:v>
                </c:pt>
              </c:strCache>
            </c:strRef>
          </c:tx>
          <c:spPr>
            <a:ln w="28575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990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1.0449880568825794E-2"/>
                  <c:y val="-4.16117260581599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E18-4667-9D70-506E1139C777}"/>
                </c:ext>
              </c:extLst>
            </c:dLbl>
            <c:dLbl>
              <c:idx val="2"/>
              <c:layout>
                <c:manualLayout>
                  <c:x val="-7.5103923638114283E-3"/>
                  <c:y val="-2.234141826430668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E18-4667-9D70-506E1139C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49</c:v>
                </c:pt>
                <c:pt idx="2">
                  <c:v>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970-4791-80BE-3C8AB48067B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Trung cấp CN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28575">
                <a:solidFill>
                  <a:srgbClr val="92D05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2.8146178202421955E-3"/>
                  <c:y val="1.86079857976313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E18-4667-9D70-506E1139C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406</c:v>
                </c:pt>
                <c:pt idx="1">
                  <c:v>422</c:v>
                </c:pt>
                <c:pt idx="2">
                  <c:v>500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970-4791-80BE-3C8AB48067B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Cao đẳng nghề</c:v>
                </c:pt>
              </c:strCache>
            </c:strRef>
          </c:tx>
          <c:spPr>
            <a:ln w="28575" cap="rnd">
              <a:solidFill>
                <a:srgbClr val="FF00F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rgbClr val="FF00FF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6.0421180054068123E-2"/>
                  <c:y val="-3.19765721612333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E18-4667-9D70-506E1139C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</c:v>
                </c:pt>
                <c:pt idx="1">
                  <c:v>87</c:v>
                </c:pt>
                <c:pt idx="2">
                  <c:v>212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8970-4791-80BE-3C8AB48067B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Trung cấp nghề</c:v>
                </c:pt>
              </c:strCache>
            </c:strRef>
          </c:tx>
          <c:spPr>
            <a:ln w="28575" cap="rnd">
              <a:solidFill>
                <a:srgbClr val="6600CC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rgbClr val="6600CC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509</c:v>
                </c:pt>
                <c:pt idx="2">
                  <c:v>692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E18-4667-9D70-506E1139C77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55363792"/>
        <c:axId val="455364448"/>
      </c:lineChart>
      <c:catAx>
        <c:axId val="455363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5364448"/>
        <c:crosses val="autoZero"/>
        <c:auto val="1"/>
        <c:lblAlgn val="ctr"/>
        <c:lblOffset val="100"/>
        <c:noMultiLvlLbl val="0"/>
      </c:catAx>
      <c:valAx>
        <c:axId val="455364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C00000"/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5363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08962893011887E-2"/>
          <c:y val="0.92471227306177883"/>
          <c:w val="0.90000000000000013"/>
          <c:h val="4.91500959722021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Cao đẳng CN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2529</c:v>
                </c:pt>
                <c:pt idx="1">
                  <c:v>3718</c:v>
                </c:pt>
                <c:pt idx="2">
                  <c:v>6232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04-4EC7-8B20-67C351CD09F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Cao đẳng LT</c:v>
                </c:pt>
              </c:strCache>
            </c:strRef>
          </c:tx>
          <c:spPr>
            <a:solidFill>
              <a:srgbClr val="00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48</c:v>
                </c:pt>
                <c:pt idx="2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704-4EC7-8B20-67C351CD09F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Trung cấp CN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627</c:v>
                </c:pt>
                <c:pt idx="1">
                  <c:v>561</c:v>
                </c:pt>
                <c:pt idx="2">
                  <c:v>985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704-4EC7-8B20-67C351CD09F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Cao đẳng nghề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</c:v>
                </c:pt>
                <c:pt idx="1">
                  <c:v>87</c:v>
                </c:pt>
                <c:pt idx="2">
                  <c:v>241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704-4EC7-8B20-67C351CD09FD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Trung cấp nghề</c:v>
                </c:pt>
              </c:strCache>
            </c:strRef>
          </c:tx>
          <c:spPr>
            <a:solidFill>
              <a:srgbClr val="003366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509</c:v>
                </c:pt>
                <c:pt idx="2">
                  <c:v>1155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704-4EC7-8B20-67C351CD09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82213312"/>
        <c:axId val="482215608"/>
        <c:axId val="0"/>
      </c:bar3DChart>
      <c:catAx>
        <c:axId val="48221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215608"/>
        <c:crosses val="autoZero"/>
        <c:auto val="1"/>
        <c:lblAlgn val="ctr"/>
        <c:lblOffset val="100"/>
        <c:noMultiLvlLbl val="0"/>
      </c:catAx>
      <c:valAx>
        <c:axId val="482215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21331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accent1">
                <a:lumMod val="7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solidFill>
          <a:srgbClr val="00FFFF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Cao đẳng CN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70-4791-80BE-3C8AB48067BC}"/>
              </c:ext>
            </c:extLst>
          </c:dPt>
          <c:dPt>
            <c:idx val="2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rgbClr val="FF0000"/>
                  </a:solidFill>
                </a:ln>
                <a:effectLst/>
              </c:spPr>
            </c:marker>
            <c:bubble3D val="0"/>
            <c:spPr>
              <a:ln w="28575" cap="rnd">
                <a:solidFill>
                  <a:srgbClr val="FF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70-4791-80BE-3C8AB48067B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2529</c:v>
                </c:pt>
                <c:pt idx="1">
                  <c:v>3718</c:v>
                </c:pt>
                <c:pt idx="2">
                  <c:v>6232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970-4791-80BE-3C8AB48067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Cao đẳng LT</c:v>
                </c:pt>
              </c:strCache>
            </c:strRef>
          </c:tx>
          <c:spPr>
            <a:ln w="28575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FF990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2.1884489686331041E-2"/>
                  <c:y val="-3.679414910969678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E18-4667-9D70-506E1139C777}"/>
                </c:ext>
              </c:extLst>
            </c:dLbl>
            <c:dLbl>
              <c:idx val="2"/>
              <c:layout>
                <c:manualLayout>
                  <c:x val="1.3080722512313447E-3"/>
                  <c:y val="4.1552549522415006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E18-4667-9D70-506E1139C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</c:v>
                </c:pt>
                <c:pt idx="1">
                  <c:v>48</c:v>
                </c:pt>
                <c:pt idx="2">
                  <c:v>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970-4791-80BE-3C8AB48067B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Trung cấp CN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28575">
                <a:solidFill>
                  <a:srgbClr val="92D05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0.10128747268821978"/>
                  <c:y val="-4.16117260581599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E18-4667-9D70-506E1139C777}"/>
                </c:ext>
              </c:extLst>
            </c:dLbl>
            <c:dLbl>
              <c:idx val="2"/>
              <c:layout>
                <c:manualLayout>
                  <c:x val="1.77617996148575E-2"/>
                  <c:y val="-3.43853606354648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270-4E90-A13B-853BC8CC9C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627</c:v>
                </c:pt>
                <c:pt idx="1">
                  <c:v>561</c:v>
                </c:pt>
                <c:pt idx="2">
                  <c:v>985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970-4791-80BE-3C8AB48067B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Cao đẳng nghề</c:v>
                </c:pt>
              </c:strCache>
            </c:strRef>
          </c:tx>
          <c:spPr>
            <a:ln w="28575" cap="rnd">
              <a:solidFill>
                <a:srgbClr val="FF00F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rgbClr val="FF00FF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6905274413954116E-2"/>
                  <c:y val="-3.1976572161233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E18-4667-9D70-506E1139C7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</c:v>
                </c:pt>
                <c:pt idx="1">
                  <c:v>87</c:v>
                </c:pt>
                <c:pt idx="2">
                  <c:v>241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8970-4791-80BE-3C8AB48067B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Trung cấp nghề</c:v>
                </c:pt>
              </c:strCache>
            </c:strRef>
          </c:tx>
          <c:spPr>
            <a:ln w="28575" cap="rnd">
              <a:solidFill>
                <a:srgbClr val="6600CC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rgbClr val="6600CC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2.7800267562863384E-2"/>
                  <c:y val="-6.32908223262447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270-4E90-A13B-853BC8CC9C19}"/>
                </c:ext>
              </c:extLst>
            </c:dLbl>
            <c:dLbl>
              <c:idx val="2"/>
              <c:layout>
                <c:manualLayout>
                  <c:x val="-5.6908491649076028E-2"/>
                  <c:y val="-4.16117260581599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270-4E90-A13B-853BC8CC9C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2015 - 2016</c:v>
                </c:pt>
                <c:pt idx="2">
                  <c:v>NH 2016-2017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509</c:v>
                </c:pt>
                <c:pt idx="2">
                  <c:v>1155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E18-4667-9D70-506E1139C77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55363792"/>
        <c:axId val="455364448"/>
      </c:lineChart>
      <c:catAx>
        <c:axId val="455363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5364448"/>
        <c:crosses val="autoZero"/>
        <c:auto val="1"/>
        <c:lblAlgn val="ctr"/>
        <c:lblOffset val="100"/>
        <c:noMultiLvlLbl val="0"/>
      </c:catAx>
      <c:valAx>
        <c:axId val="455364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C00000"/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5363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08962893011887E-2"/>
          <c:y val="0.92471227306177883"/>
          <c:w val="0.90000000000000013"/>
          <c:h val="4.91500959722021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60857224440949"/>
          <c:y val="0.398060188241194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2015-2016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C9-4BDB-A03B-EE2F3091FB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C9-4BDB-A03B-EE2F3091FBE9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C9-4BDB-A03B-EE2F3091FBE9}"/>
              </c:ext>
            </c:extLst>
          </c:dPt>
          <c:dLbls>
            <c:dLbl>
              <c:idx val="0"/>
              <c:layout>
                <c:manualLayout>
                  <c:x val="4.950716976866118E-2"/>
                  <c:y val="-8.0625962194676784E-2"/>
                </c:manualLayout>
              </c:layout>
              <c:tx>
                <c:rich>
                  <a:bodyPr/>
                  <a:lstStyle/>
                  <a:p>
                    <a:fld id="{06FB45E3-073C-4EF3-88F6-64F6A9BC8938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3D4AB34-4273-4599-98DA-2A9A1D7A7021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5C9-4BDB-A03B-EE2F3091FBE9}"/>
                </c:ext>
              </c:extLst>
            </c:dLbl>
            <c:dLbl>
              <c:idx val="1"/>
              <c:layout>
                <c:manualLayout>
                  <c:x val="-3.4036179215954553E-2"/>
                  <c:y val="-7.1938588236360373E-2"/>
                </c:manualLayout>
              </c:layout>
              <c:tx>
                <c:rich>
                  <a:bodyPr/>
                  <a:lstStyle/>
                  <a:p>
                    <a:fld id="{51EAA463-74F9-44F6-9A1A-84FF9ABE1F8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F826A58-8FA7-4CEE-8336-AEC43BADEB3B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5C9-4BDB-A03B-EE2F3091FBE9}"/>
                </c:ext>
              </c:extLst>
            </c:dLbl>
            <c:dLbl>
              <c:idx val="2"/>
              <c:layout>
                <c:manualLayout>
                  <c:x val="-7.7272359601369828E-2"/>
                  <c:y val="-3.723850984029256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9E32A2D-591E-4EEB-B33C-CA82DFA7B449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E4FAE5E7-5F65-4339-B4E3-C71FCB4ACA24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6763692923008553"/>
                      <c:h val="0.1819404986747504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5C9-4BDB-A03B-EE2F3091FBE9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Tốt</c:v>
                </c:pt>
                <c:pt idx="1">
                  <c:v>Khá</c:v>
                </c:pt>
                <c:pt idx="2">
                  <c:v>Trung bình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44.05</c:v>
                </c:pt>
                <c:pt idx="1">
                  <c:v>54.4</c:v>
                </c:pt>
                <c:pt idx="2">
                  <c:v>1.55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5C9-4BDB-A03B-EE2F3091FBE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5611530492713286"/>
          <c:y val="0.393051565699049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2016-2917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127-41E3-B599-5A16DB36BCF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127-41E3-B599-5A16DB36BCFC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127-41E3-B599-5A16DB36BCFC}"/>
              </c:ext>
            </c:extLst>
          </c:dPt>
          <c:dLbls>
            <c:dLbl>
              <c:idx val="0"/>
              <c:layout>
                <c:manualLayout>
                  <c:x val="4.2279171709965833E-2"/>
                  <c:y val="-0.1461345564778517"/>
                </c:manualLayout>
              </c:layout>
              <c:tx>
                <c:rich>
                  <a:bodyPr/>
                  <a:lstStyle/>
                  <a:p>
                    <a:fld id="{D004246F-C066-4FF2-A7C9-9C65BE19597B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0448BC7-4CE3-442A-B688-3F15061665B1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127-41E3-B599-5A16DB36BCFC}"/>
                </c:ext>
              </c:extLst>
            </c:dLbl>
            <c:dLbl>
              <c:idx val="1"/>
              <c:layout>
                <c:manualLayout>
                  <c:x val="-8.6637547095157072E-2"/>
                  <c:y val="0.14109543384068446"/>
                </c:manualLayout>
              </c:layout>
              <c:tx>
                <c:rich>
                  <a:bodyPr/>
                  <a:lstStyle/>
                  <a:p>
                    <a:fld id="{849C95A5-4863-4389-A3D5-529BAAED1193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7D79BAE-C640-48EC-B2E2-FFAF59B2F6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127-41E3-B599-5A16DB36BCFC}"/>
                </c:ext>
              </c:extLst>
            </c:dLbl>
            <c:dLbl>
              <c:idx val="2"/>
              <c:layout>
                <c:manualLayout>
                  <c:x val="-2.6144755845841691E-3"/>
                  <c:y val="-2.5195613185836505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EF71BA6-8290-4A66-9E4D-F8F575AA1A43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BFF8F7E1-68A6-4D41-8DE2-AF5D773E1E96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5736867443578396"/>
                      <c:h val="0.186979621311917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B127-41E3-B599-5A16DB36BCFC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Tốt</c:v>
                </c:pt>
                <c:pt idx="1">
                  <c:v>Khá</c:v>
                </c:pt>
                <c:pt idx="2">
                  <c:v>Trung bình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46.88</c:v>
                </c:pt>
                <c:pt idx="1">
                  <c:v>53.12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127-41E3-B599-5A16DB36BCFC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5611530492713286"/>
          <c:y val="0.3788765647114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2014-2015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E6A-44FF-B975-42EF4595B5D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E6A-44FF-B975-42EF4595B5D1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3E6A-44FF-B975-42EF4595B5D1}"/>
              </c:ext>
            </c:extLst>
          </c:dPt>
          <c:dLbls>
            <c:dLbl>
              <c:idx val="0"/>
              <c:layout>
                <c:manualLayout>
                  <c:x val="1.1345262010549979E-16"/>
                  <c:y val="-0.10775975034113018"/>
                </c:manualLayout>
              </c:layout>
              <c:tx>
                <c:rich>
                  <a:bodyPr/>
                  <a:lstStyle/>
                  <a:p>
                    <a:fld id="{99A830B4-2D91-4AB3-8A11-BDB1A1A157DC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777C8661-9ABF-413B-8983-474231F78B17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E6A-44FF-B975-42EF4595B5D1}"/>
                </c:ext>
              </c:extLst>
            </c:dLbl>
            <c:dLbl>
              <c:idx val="1"/>
              <c:layout>
                <c:manualLayout>
                  <c:x val="-4.3318773547578543E-2"/>
                  <c:y val="-0.16280242366232811"/>
                </c:manualLayout>
              </c:layout>
              <c:tx>
                <c:rich>
                  <a:bodyPr/>
                  <a:lstStyle/>
                  <a:p>
                    <a:fld id="{AB68D51B-D6D8-4FF8-862B-26E19804B0A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F89E5F4-B467-465D-A82F-B9B498B96D1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E6A-44FF-B975-42EF4595B5D1}"/>
                </c:ext>
              </c:extLst>
            </c:dLbl>
            <c:dLbl>
              <c:idx val="2"/>
              <c:layout>
                <c:manualLayout>
                  <c:x val="-0.1144852082712057"/>
                  <c:y val="-5.4468840206458084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4A9174-8B50-47F8-B6F7-9A3CD7140A34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2C50380F-31A5-47FC-A11F-7DD642A38FDA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33099831012928"/>
                      <c:h val="0.1785809411489891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E6A-44FF-B975-42EF4595B5D1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Tốt</c:v>
                </c:pt>
                <c:pt idx="1">
                  <c:v>Khá</c:v>
                </c:pt>
                <c:pt idx="2">
                  <c:v>Trung bình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47.7</c:v>
                </c:pt>
                <c:pt idx="1">
                  <c:v>51.72</c:v>
                </c:pt>
                <c:pt idx="2">
                  <c:v>0.57999999999999996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E6A-44FF-B975-42EF4595B5D1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Không đạt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0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E2-4B42-809D-1D9190B63F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Giải ba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9E2-4B42-809D-1D9190B63F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Giải nhì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5</c:v>
                </c:pt>
                <c:pt idx="1">
                  <c:v>7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9E2-4B42-809D-1D9190B63F3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Giải nhất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NH 2014-2015</c:v>
                </c:pt>
                <c:pt idx="1">
                  <c:v>NH 2015-2016</c:v>
                </c:pt>
                <c:pt idx="2">
                  <c:v>NH 2016-2017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6</c:v>
                </c:pt>
                <c:pt idx="1">
                  <c:v>7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9E2-4B42-809D-1D9190B63F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94790784"/>
        <c:axId val="494787832"/>
        <c:axId val="0"/>
      </c:bar3DChart>
      <c:catAx>
        <c:axId val="494790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4787832"/>
        <c:crosses val="autoZero"/>
        <c:auto val="1"/>
        <c:lblAlgn val="ctr"/>
        <c:lblOffset val="100"/>
        <c:noMultiLvlLbl val="0"/>
      </c:catAx>
      <c:valAx>
        <c:axId val="494787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479078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accent1">
                <a:lumMod val="7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solidFill>
          <a:srgbClr val="00FFFF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2014-2015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0.16374647888585844"/>
                  <c:y val="-0.13659498553657451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-6.6852114997975137E-2"/>
                  <c:y val="-0.13408797817361698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4.8700905992524184E-2"/>
                  <c:y val="-0.1237895052005310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418DC60-7F27-453D-8348-F472ACE7EAC2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397EAC85-5D84-472C-BB3A-F0F6E19CA4ED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Sheet1!$A$2:$A$9</c:f>
              <c:strCache>
                <c:ptCount val="8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Trung bình yếu</c:v>
                </c:pt>
                <c:pt idx="6">
                  <c:v>Yếu</c:v>
                </c:pt>
                <c:pt idx="7">
                  <c:v>Kém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0.03</c:v>
                </c:pt>
                <c:pt idx="1">
                  <c:v>1.45</c:v>
                </c:pt>
                <c:pt idx="2">
                  <c:v>12.02</c:v>
                </c:pt>
                <c:pt idx="3">
                  <c:v>15.43</c:v>
                </c:pt>
                <c:pt idx="4">
                  <c:v>34.06</c:v>
                </c:pt>
                <c:pt idx="5">
                  <c:v>0</c:v>
                </c:pt>
                <c:pt idx="6">
                  <c:v>25.59</c:v>
                </c:pt>
                <c:pt idx="7">
                  <c:v>11.41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2015-2016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9.6896827771824526E-2"/>
                  <c:y val="-0.12105366101189523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8.5315341306163115E-3"/>
                  <c:y val="-0.14444886119006983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5.7234904007081651E-2"/>
                  <c:y val="-2.277089579011625E-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DBB0627-A665-42A9-B47F-A645052FA2AB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CCD78AF-57B0-4C04-9B24-5D8EAEFC95F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Sheet1!$A$2:$A$9</c:f>
              <c:strCache>
                <c:ptCount val="8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Trung bình yếu</c:v>
                </c:pt>
                <c:pt idx="6">
                  <c:v>Yếu</c:v>
                </c:pt>
                <c:pt idx="7">
                  <c:v>Kém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0.02</c:v>
                </c:pt>
                <c:pt idx="1">
                  <c:v>1.02</c:v>
                </c:pt>
                <c:pt idx="2">
                  <c:v>9.84</c:v>
                </c:pt>
                <c:pt idx="3">
                  <c:v>6.77</c:v>
                </c:pt>
                <c:pt idx="4">
                  <c:v>42.99</c:v>
                </c:pt>
                <c:pt idx="5">
                  <c:v>27.74</c:v>
                </c:pt>
                <c:pt idx="6">
                  <c:v>1.78</c:v>
                </c:pt>
                <c:pt idx="7">
                  <c:v>9.84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2016-2017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9.6896827771824526E-2"/>
                  <c:y val="-0.12105366101189523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8.5315341306163115E-3"/>
                  <c:y val="-0.14444886119006983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5.7234904007081651E-2"/>
                  <c:y val="-2.277089579011625E-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DBB0627-A665-42A9-B47F-A645052FA2AB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CCD78AF-57B0-4C04-9B24-5D8EAEFC95F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Sheet1!$A$2:$A$9</c:f>
              <c:strCache>
                <c:ptCount val="8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Trung bình yếu</c:v>
                </c:pt>
                <c:pt idx="6">
                  <c:v>Yếu</c:v>
                </c:pt>
                <c:pt idx="7">
                  <c:v>Kém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0.04</c:v>
                </c:pt>
                <c:pt idx="1">
                  <c:v>1.45</c:v>
                </c:pt>
                <c:pt idx="2">
                  <c:v>9.2899999999999991</c:v>
                </c:pt>
                <c:pt idx="3">
                  <c:v>6.04</c:v>
                </c:pt>
                <c:pt idx="4">
                  <c:v>42.82</c:v>
                </c:pt>
                <c:pt idx="5">
                  <c:v>25.99</c:v>
                </c:pt>
                <c:pt idx="6">
                  <c:v>3.41</c:v>
                </c:pt>
                <c:pt idx="7">
                  <c:v>10.97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2014-2015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FF6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-8.94287955460146E-2"/>
                  <c:y val="-0.10292211573310284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-8.6764777031942686E-2"/>
                  <c:y val="-4.0840031025541845E-2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8.7103897058032981E-2"/>
                  <c:y val="1.3492194767468541E-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DBB0627-A665-42A9-B47F-A645052FA2AB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CCD78AF-57B0-4C04-9B24-5D8EAEFC95F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Sheet1!$A$2:$A$8</c:f>
              <c:strCache>
                <c:ptCount val="7"/>
                <c:pt idx="0">
                  <c:v>Xuất sắc</c:v>
                </c:pt>
                <c:pt idx="1">
                  <c:v>Tốt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Yếu</c:v>
                </c:pt>
                <c:pt idx="6">
                  <c:v>Kém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0.34</c:v>
                </c:pt>
                <c:pt idx="1">
                  <c:v>1.65</c:v>
                </c:pt>
                <c:pt idx="2">
                  <c:v>11.01</c:v>
                </c:pt>
                <c:pt idx="3">
                  <c:v>32.51</c:v>
                </c:pt>
                <c:pt idx="4">
                  <c:v>31.4</c:v>
                </c:pt>
                <c:pt idx="5">
                  <c:v>15.7</c:v>
                </c:pt>
                <c:pt idx="6">
                  <c:v>7.39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2015-2016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FF6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-6.80938005096208E-2"/>
                  <c:y val="-0.2039407251435176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-8.6764777031942686E-2"/>
                  <c:y val="-4.0840031025541845E-2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8.7103897058032981E-2"/>
                  <c:y val="1.3492194767468541E-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DBB0627-A665-42A9-B47F-A645052FA2AB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CCD78AF-57B0-4C04-9B24-5D8EAEFC95F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Sheet1!$A$2:$A$8</c:f>
              <c:strCache>
                <c:ptCount val="7"/>
                <c:pt idx="0">
                  <c:v>Xuất sắc</c:v>
                </c:pt>
                <c:pt idx="1">
                  <c:v>Tốt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Yếu</c:v>
                </c:pt>
                <c:pt idx="6">
                  <c:v>Kém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0.05</c:v>
                </c:pt>
                <c:pt idx="1">
                  <c:v>1.1599999999999999</c:v>
                </c:pt>
                <c:pt idx="2">
                  <c:v>9.4</c:v>
                </c:pt>
                <c:pt idx="3">
                  <c:v>34.14</c:v>
                </c:pt>
                <c:pt idx="4">
                  <c:v>41.22</c:v>
                </c:pt>
                <c:pt idx="5">
                  <c:v>11.94</c:v>
                </c:pt>
                <c:pt idx="6">
                  <c:v>2.09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3.2760147619991423E-2"/>
          <c:y val="4.624938900632196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2016-2017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0F3A-4137-B1F9-86566C2DD56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F3A-4137-B1F9-86566C2DD56F}"/>
              </c:ext>
            </c:extLst>
          </c:dPt>
          <c:dPt>
            <c:idx val="2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F3A-4137-B1F9-86566C2DD5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0F3A-4137-B1F9-86566C2DD56F}"/>
              </c:ext>
            </c:extLst>
          </c:dPt>
          <c:dPt>
            <c:idx val="4"/>
            <c:bubble3D val="0"/>
            <c:spPr>
              <a:solidFill>
                <a:srgbClr val="6600C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F3A-4137-B1F9-86566C2DD5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F3A-4137-B1F9-86566C2DD56F}"/>
              </c:ext>
            </c:extLst>
          </c:dPt>
          <c:dPt>
            <c:idx val="6"/>
            <c:bubble3D val="0"/>
            <c:spPr>
              <a:solidFill>
                <a:srgbClr val="FFFF6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F3A-4137-B1F9-86566C2DD56F}"/>
              </c:ext>
            </c:extLst>
          </c:dPt>
          <c:dPt>
            <c:idx val="7"/>
            <c:bubble3D val="0"/>
            <c:spPr>
              <a:solidFill>
                <a:srgbClr val="FF00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F3A-4137-B1F9-86566C2DD56F}"/>
              </c:ext>
            </c:extLst>
          </c:dPt>
          <c:dLbls>
            <c:dLbl>
              <c:idx val="0"/>
              <c:layout>
                <c:manualLayout>
                  <c:x val="-1.6958241199006564E-2"/>
                  <c:y val="-2.333279013480774E-2"/>
                </c:manualLayout>
              </c:layout>
              <c:tx>
                <c:rich>
                  <a:bodyPr/>
                  <a:lstStyle/>
                  <a:p>
                    <a:fld id="{09BC934C-563B-427D-80E8-00E08717F832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408FAA5C-102E-489D-BB73-1245F4615003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F3A-4137-B1F9-86566C2DD56F}"/>
                </c:ext>
              </c:extLst>
            </c:dLbl>
            <c:dLbl>
              <c:idx val="1"/>
              <c:layout>
                <c:manualLayout>
                  <c:x val="7.3792988055090658E-2"/>
                  <c:y val="-1.276387364046553E-2"/>
                </c:manualLayout>
              </c:layout>
              <c:tx>
                <c:rich>
                  <a:bodyPr/>
                  <a:lstStyle/>
                  <a:p>
                    <a:fld id="{354F3D99-4691-4BD1-B4CF-0D8BFEE6884C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12A4B5F-E24C-4E19-90DC-3DA47548B28F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F3A-4137-B1F9-86566C2DD56F}"/>
                </c:ext>
              </c:extLst>
            </c:dLbl>
            <c:dLbl>
              <c:idx val="2"/>
              <c:layout>
                <c:manualLayout>
                  <c:x val="0.1446266275073379"/>
                  <c:y val="4.9276604371517603E-2"/>
                </c:manualLayout>
              </c:layout>
              <c:tx>
                <c:rich>
                  <a:bodyPr/>
                  <a:lstStyle/>
                  <a:p>
                    <a:fld id="{23FCC45C-E666-4F14-AE0C-4705C130DB34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5F9D338-6282-4DC0-9B8C-E0BE4E17764A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F3A-4137-B1F9-86566C2DD56F}"/>
                </c:ext>
              </c:extLst>
            </c:dLbl>
            <c:dLbl>
              <c:idx val="3"/>
              <c:layout>
                <c:manualLayout>
                  <c:x val="5.404865409219764E-2"/>
                  <c:y val="0.11396971318098076"/>
                </c:manualLayout>
              </c:layout>
              <c:tx>
                <c:rich>
                  <a:bodyPr/>
                  <a:lstStyle/>
                  <a:p>
                    <a:fld id="{8199E767-561D-4E0F-B94D-175BF09D7C39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30B132-C009-424E-A609-387394DBEAC4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F3A-4137-B1F9-86566C2DD56F}"/>
                </c:ext>
              </c:extLst>
            </c:dLbl>
            <c:dLbl>
              <c:idx val="4"/>
              <c:layout>
                <c:manualLayout>
                  <c:x val="-3.9647140461095721E-2"/>
                  <c:y val="-0.2531549194716684"/>
                </c:manualLayout>
              </c:layout>
              <c:tx>
                <c:rich>
                  <a:bodyPr/>
                  <a:lstStyle/>
                  <a:p>
                    <a:fld id="{54A5C5D1-C47C-4D0B-B0D9-17210DCD9787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0B737D9-6763-4B2B-8784-D8AF9A79956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F3A-4137-B1F9-86566C2DD56F}"/>
                </c:ext>
              </c:extLst>
            </c:dLbl>
            <c:dLbl>
              <c:idx val="5"/>
              <c:layout>
                <c:manualLayout>
                  <c:x val="-0.10383277306105773"/>
                  <c:y val="2.9095929335514557E-2"/>
                </c:manualLayout>
              </c:layout>
              <c:tx>
                <c:rich>
                  <a:bodyPr/>
                  <a:lstStyle/>
                  <a:p>
                    <a:fld id="{07649870-6A29-4E19-B5F3-DD610D7C075E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EF7F8AC-893A-4969-B4FE-00CBDBACB47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F3A-4137-B1F9-86566C2DD56F}"/>
                </c:ext>
              </c:extLst>
            </c:dLbl>
            <c:dLbl>
              <c:idx val="6"/>
              <c:layout>
                <c:manualLayout>
                  <c:x val="-8.7103897058032981E-2"/>
                  <c:y val="1.3492194767468541E-2"/>
                </c:manualLayout>
              </c:layout>
              <c:tx>
                <c:rich>
                  <a:bodyPr/>
                  <a:lstStyle/>
                  <a:p>
                    <a:fld id="{C2DD3F81-D8F2-4575-BB20-0E2D6118E816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C250979-16A9-4D43-B64C-C35B44E2B70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F3A-4137-B1F9-86566C2DD56F}"/>
                </c:ext>
              </c:extLst>
            </c:dLbl>
            <c:dLbl>
              <c:idx val="7"/>
              <c:layout>
                <c:manualLayout>
                  <c:x val="-2.1681506714307731E-2"/>
                  <c:y val="-3.3860099933572065E-2"/>
                </c:manualLayout>
              </c:layout>
              <c:tx>
                <c:rich>
                  <a:bodyPr/>
                  <a:lstStyle/>
                  <a:p>
                    <a:fld id="{1DBB0627-A665-42A9-B47F-A645052FA2AB}" type="CATEGORYNAME">
                      <a:rPr lang="en-US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ECCD78AF-57B0-4C04-9B24-5D8EAEFC95F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F3A-4137-B1F9-86566C2DD56F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Sheet1!$A$2:$A$8</c:f>
              <c:strCache>
                <c:ptCount val="7"/>
                <c:pt idx="0">
                  <c:v>Xuất sắc</c:v>
                </c:pt>
                <c:pt idx="1">
                  <c:v>Tốt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  <c:pt idx="5">
                  <c:v>Yếu</c:v>
                </c:pt>
                <c:pt idx="6">
                  <c:v>Kém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0.08</c:v>
                </c:pt>
                <c:pt idx="1">
                  <c:v>1.21</c:v>
                </c:pt>
                <c:pt idx="2">
                  <c:v>8.52</c:v>
                </c:pt>
                <c:pt idx="3">
                  <c:v>38.36</c:v>
                </c:pt>
                <c:pt idx="4">
                  <c:v>41.4</c:v>
                </c:pt>
                <c:pt idx="5">
                  <c:v>10.92</c:v>
                </c:pt>
                <c:pt idx="6">
                  <c:v>1.38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A-4137-B1F9-86566C2DD5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3.3455346457897946E-2"/>
          <c:y val="0.28981453307134786"/>
          <c:w val="0.2092637565825621"/>
          <c:h val="0.475947080664113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00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7227785774190638"/>
          <c:y val="0.422039717653314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2014-2015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A63-41D5-8179-D5AFA95A9AB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A63-41D5-8179-D5AFA95A9AB6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A63-41D5-8179-D5AFA95A9AB6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8-BA63-41D5-8179-D5AFA95A9AB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BA63-41D5-8179-D5AFA95A9AB6}"/>
              </c:ext>
            </c:extLst>
          </c:dPt>
          <c:dLbls>
            <c:dLbl>
              <c:idx val="0"/>
              <c:layout>
                <c:manualLayout>
                  <c:x val="-3.7130377326495885E-2"/>
                  <c:y val="-8.2329088264305017E-2"/>
                </c:manualLayout>
              </c:layout>
              <c:tx>
                <c:rich>
                  <a:bodyPr/>
                  <a:lstStyle/>
                  <a:p>
                    <a:fld id="{99A830B4-2D91-4AB3-8A11-BDB1A1A157DC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777C8661-9ABF-413B-8983-474231F78B17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A63-41D5-8179-D5AFA95A9AB6}"/>
                </c:ext>
              </c:extLst>
            </c:dLbl>
            <c:dLbl>
              <c:idx val="1"/>
              <c:layout>
                <c:manualLayout>
                  <c:x val="0.16399249985869005"/>
                  <c:y val="-8.3282227354638735E-2"/>
                </c:manualLayout>
              </c:layout>
              <c:tx>
                <c:rich>
                  <a:bodyPr/>
                  <a:lstStyle/>
                  <a:p>
                    <a:fld id="{AB68D51B-D6D8-4FF8-862B-26E19804B0A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F89E5F4-B467-465D-A82F-B9B498B96D1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A63-41D5-8179-D5AFA95A9AB6}"/>
                </c:ext>
              </c:extLst>
            </c:dLbl>
            <c:dLbl>
              <c:idx val="2"/>
              <c:layout>
                <c:manualLayout>
                  <c:x val="5.8789885919108401E-2"/>
                  <c:y val="4.144927744202245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4A9174-8B50-47F8-B6F7-9A3CD7140A34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2C50380F-31A5-47FC-A11F-7DD642A38FDA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33099831012928"/>
                      <c:h val="0.1785809411489891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BA63-41D5-8179-D5AFA95A9AB6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D35080BF-4C64-4133-97CC-36FE3B814576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C6C4C3C5-B554-4B20-B26C-4ABE56934435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56183857257455"/>
                      <c:h val="0.225913978819467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BA63-41D5-8179-D5AFA95A9AB6}"/>
                </c:ext>
              </c:extLst>
            </c:dLbl>
            <c:dLbl>
              <c:idx val="4"/>
              <c:layout>
                <c:manualLayout>
                  <c:x val="-0.19184028285356211"/>
                  <c:y val="3.3571341176968174E-2"/>
                </c:manualLayout>
              </c:layout>
              <c:tx>
                <c:rich>
                  <a:bodyPr/>
                  <a:lstStyle/>
                  <a:p>
                    <a:fld id="{824B9C75-D430-4162-936C-3010E815EC1C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0C4B736C-398C-419D-804B-A1D557EB44BD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BA63-41D5-8179-D5AFA95A9AB6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2.62</c:v>
                </c:pt>
                <c:pt idx="2">
                  <c:v>25.79</c:v>
                </c:pt>
                <c:pt idx="3">
                  <c:v>66.92</c:v>
                </c:pt>
                <c:pt idx="4">
                  <c:v>4.67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A63-41D5-8179-D5AFA95A9AB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9921537585049379"/>
          <c:y val="0.436427435300586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2015-2016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C07-440D-8C3E-600AA5C701D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C07-440D-8C3E-600AA5C701D6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C07-440D-8C3E-600AA5C701D6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C07-440D-8C3E-600AA5C701D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C07-440D-8C3E-600AA5C701D6}"/>
              </c:ext>
            </c:extLst>
          </c:dPt>
          <c:dLbls>
            <c:dLbl>
              <c:idx val="0"/>
              <c:layout>
                <c:manualLayout>
                  <c:x val="-0.19875540182080659"/>
                  <c:y val="-8.2329088264305017E-2"/>
                </c:manualLayout>
              </c:layout>
              <c:tx>
                <c:rich>
                  <a:bodyPr/>
                  <a:lstStyle/>
                  <a:p>
                    <a:fld id="{99A830B4-2D91-4AB3-8A11-BDB1A1A157DC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777C8661-9ABF-413B-8983-474231F78B17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C07-440D-8C3E-600AA5C701D6}"/>
                </c:ext>
              </c:extLst>
            </c:dLbl>
            <c:dLbl>
              <c:idx val="1"/>
              <c:layout>
                <c:manualLayout>
                  <c:x val="7.7548236186461925E-3"/>
                  <c:y val="-4.4914980295246543E-2"/>
                </c:manualLayout>
              </c:layout>
              <c:tx>
                <c:rich>
                  <a:bodyPr/>
                  <a:lstStyle/>
                  <a:p>
                    <a:fld id="{AB68D51B-D6D8-4FF8-862B-26E19804B0A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F89E5F4-B467-465D-A82F-B9B498B96D1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C07-440D-8C3E-600AA5C701D6}"/>
                </c:ext>
              </c:extLst>
            </c:dLbl>
            <c:dLbl>
              <c:idx val="2"/>
              <c:layout>
                <c:manualLayout>
                  <c:x val="4.801495944312726E-2"/>
                  <c:y val="-7.365246373615418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4A9174-8B50-47F8-B6F7-9A3CD7140A34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2C50380F-31A5-47FC-A11F-7DD642A38FDA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33099831012928"/>
                      <c:h val="0.1785809411489891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C07-440D-8C3E-600AA5C701D6}"/>
                </c:ext>
              </c:extLst>
            </c:dLbl>
            <c:dLbl>
              <c:idx val="3"/>
              <c:layout>
                <c:manualLayout>
                  <c:x val="5.1181284406316287E-2"/>
                  <c:y val="5.275496470666427E-2"/>
                </c:manualLayout>
              </c:layout>
              <c:tx>
                <c:rich>
                  <a:bodyPr/>
                  <a:lstStyle/>
                  <a:p>
                    <a:fld id="{49255AA7-A4B4-467B-8F06-250F6DBC84AA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B3BD535-5AB9-4220-A955-D02148A1D3E0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868680235539962"/>
                      <c:h val="0.225913978819467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C07-440D-8C3E-600AA5C701D6}"/>
                </c:ext>
              </c:extLst>
            </c:dLbl>
            <c:dLbl>
              <c:idx val="4"/>
              <c:layout>
                <c:manualLayout>
                  <c:x val="-0.10707493763010079"/>
                  <c:y val="-0.15826489411999289"/>
                </c:manualLayout>
              </c:layout>
              <c:tx>
                <c:rich>
                  <a:bodyPr/>
                  <a:lstStyle/>
                  <a:p>
                    <a:fld id="{FD34F7D2-B0A5-41ED-816F-BD07072833C4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578798FE-DBFE-4356-A7B4-D16E1075F9BD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C07-440D-8C3E-600AA5C701D6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1.0900000000000001</c:v>
                </c:pt>
                <c:pt idx="2">
                  <c:v>13.66</c:v>
                </c:pt>
                <c:pt idx="3">
                  <c:v>7.19</c:v>
                </c:pt>
                <c:pt idx="4">
                  <c:v>77.459999999999994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C07-440D-8C3E-600AA5C701D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163964941799804"/>
          <c:y val="0.436427435300586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FFFF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NH 2014-2015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C679-4E65-8B6D-DCE381C78E5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679-4E65-8B6D-DCE381C78E55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C679-4E65-8B6D-DCE381C78E55}"/>
              </c:ext>
            </c:extLst>
          </c:dPt>
          <c:dPt>
            <c:idx val="3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C679-4E65-8B6D-DCE381C78E5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C679-4E65-8B6D-DCE381C78E55}"/>
              </c:ext>
            </c:extLst>
          </c:dPt>
          <c:dLbls>
            <c:dLbl>
              <c:idx val="0"/>
              <c:layout>
                <c:manualLayout>
                  <c:x val="-0.12602410292762042"/>
                  <c:y val="3.9972176193274252E-3"/>
                </c:manualLayout>
              </c:layout>
              <c:tx>
                <c:rich>
                  <a:bodyPr/>
                  <a:lstStyle/>
                  <a:p>
                    <a:fld id="{99A830B4-2D91-4AB3-8A11-BDB1A1A157DC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777C8661-9ABF-413B-8983-474231F78B17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679-4E65-8B6D-DCE381C78E55}"/>
                </c:ext>
              </c:extLst>
            </c:dLbl>
            <c:dLbl>
              <c:idx val="1"/>
              <c:layout>
                <c:manualLayout>
                  <c:x val="8.3179874322691E-2"/>
                  <c:y val="-1.7518273534303298E-3"/>
                </c:manualLayout>
              </c:layout>
              <c:tx>
                <c:rich>
                  <a:bodyPr/>
                  <a:lstStyle/>
                  <a:p>
                    <a:fld id="{AB68D51B-D6D8-4FF8-862B-26E19804B0A3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9F89E5F4-B467-465D-A82F-B9B498B96D12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679-4E65-8B6D-DCE381C78E55}"/>
                </c:ext>
              </c:extLst>
            </c:dLbl>
            <c:dLbl>
              <c:idx val="2"/>
              <c:layout>
                <c:manualLayout>
                  <c:x val="0.19078380541864084"/>
                  <c:y val="3.6653371559598386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4A9174-8B50-47F8-B6F7-9A3CD7140A34}" type="CATEGORYNAME">
                      <a:rPr lang="en-US"/>
                      <a:pPr>
                        <a:defRPr/>
                      </a:pPr>
                      <a:t>[CATEGORY NAME]</a:t>
                    </a:fld>
                    <a:r>
                      <a:rPr lang="en-US" baseline="0" dirty="0"/>
                      <a:t>
</a:t>
                    </a:r>
                    <a:fld id="{2C50380F-31A5-47FC-A11F-7DD642A38FDA}" type="VALUE">
                      <a:rPr lang="en-US" baseline="0" smtClean="0"/>
                      <a:pPr>
                        <a:defRPr/>
                      </a:pPr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spPr>
                <a:solidFill>
                  <a:srgbClr val="FFFFFF"/>
                </a:solidFill>
                <a:ln>
                  <a:solidFill>
                    <a:srgbClr val="003366">
                      <a:lumMod val="25000"/>
                      <a:lumOff val="75000"/>
                    </a:srgb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33099831012928"/>
                      <c:h val="0.1785809411489891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679-4E65-8B6D-DCE381C78E55}"/>
                </c:ext>
              </c:extLst>
            </c:dLbl>
            <c:dLbl>
              <c:idx val="3"/>
              <c:layout>
                <c:manualLayout>
                  <c:x val="0.13478799775899911"/>
                  <c:y val="0.25418301176847324"/>
                </c:manualLayout>
              </c:layout>
              <c:tx>
                <c:rich>
                  <a:bodyPr/>
                  <a:lstStyle/>
                  <a:p>
                    <a:fld id="{998A28D1-A227-4B98-904F-8780A9FAE55F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18B868AD-A5E2-488F-80DA-49A9B3591F4C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58136859838188"/>
                      <c:h val="0.2259139788194670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679-4E65-8B6D-DCE381C78E55}"/>
                </c:ext>
              </c:extLst>
            </c:dLbl>
            <c:dLbl>
              <c:idx val="4"/>
              <c:layout>
                <c:manualLayout>
                  <c:x val="-0.18106530036181118"/>
                  <c:y val="-0.29255025882786539"/>
                </c:manualLayout>
              </c:layout>
              <c:tx>
                <c:rich>
                  <a:bodyPr/>
                  <a:lstStyle/>
                  <a:p>
                    <a:fld id="{B33FBD76-3532-4EB7-B9F6-0BFA8FEC7794}" type="CATEGORYNAME">
                      <a:rPr lang="en-US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3205797D-8998-4227-B404-35A7C9569329}" type="VALUE">
                      <a:rPr lang="en-US" baseline="0" smtClean="0"/>
                      <a:pPr/>
                      <a:t>[VALUE]</a:t>
                    </a:fld>
                    <a:r>
                      <a:rPr lang="en-US" baseline="0" dirty="0" smtClean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C679-4E65-8B6D-DCE381C78E55}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3366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Xuất sắc</c:v>
                </c:pt>
                <c:pt idx="1">
                  <c:v>Giỏi</c:v>
                </c:pt>
                <c:pt idx="2">
                  <c:v>Khá</c:v>
                </c:pt>
                <c:pt idx="3">
                  <c:v>Trung bình khá</c:v>
                </c:pt>
                <c:pt idx="4">
                  <c:v>Trung bình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0.77</c:v>
                </c:pt>
                <c:pt idx="2">
                  <c:v>8.6199999999999992</c:v>
                </c:pt>
                <c:pt idx="3">
                  <c:v>2.11</c:v>
                </c:pt>
                <c:pt idx="4">
                  <c:v>88.51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679-4E65-8B6D-DCE381C78E5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8004175" y="0"/>
            <a:ext cx="1139825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4638675"/>
            <a:ext cx="9144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gray">
          <a:xfrm>
            <a:off x="0" y="2149475"/>
            <a:ext cx="9144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7" name="Freeform 20"/>
          <p:cNvSpPr>
            <a:spLocks/>
          </p:cNvSpPr>
          <p:nvPr/>
        </p:nvSpPr>
        <p:spPr bwMode="gray">
          <a:xfrm>
            <a:off x="-9525" y="2138363"/>
            <a:ext cx="8015288" cy="2271712"/>
          </a:xfrm>
          <a:custGeom>
            <a:avLst/>
            <a:gdLst>
              <a:gd name="T0" fmla="*/ 0 w 5049"/>
              <a:gd name="T1" fmla="*/ 0 h 1471"/>
              <a:gd name="T2" fmla="*/ 2147483646 w 5049"/>
              <a:gd name="T3" fmla="*/ 4770441 h 1471"/>
              <a:gd name="T4" fmla="*/ 2147483646 w 5049"/>
              <a:gd name="T5" fmla="*/ 2147483646 h 1471"/>
              <a:gd name="T6" fmla="*/ 0 w 5049"/>
              <a:gd name="T7" fmla="*/ 2147483646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AutoShape 21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9" name="AutoShape 22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10" name="AutoShape 23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2800" b="1" smtClean="0">
                <a:solidFill>
                  <a:schemeClr val="tx2"/>
                </a:solidFill>
                <a:latin typeface="Verdana" panose="020B0604030504040204" pitchFamily="34" charset="0"/>
              </a:rPr>
              <a:t>LOGO</a:t>
            </a:r>
          </a:p>
        </p:txBody>
      </p:sp>
      <p:grpSp>
        <p:nvGrpSpPr>
          <p:cNvPr id="12" name="Group 116"/>
          <p:cNvGrpSpPr>
            <a:grpSpLocks/>
          </p:cNvGrpSpPr>
          <p:nvPr/>
        </p:nvGrpSpPr>
        <p:grpSpPr bwMode="auto">
          <a:xfrm>
            <a:off x="190500" y="2324100"/>
            <a:ext cx="3276600" cy="3314700"/>
            <a:chOff x="120" y="1464"/>
            <a:chExt cx="2064" cy="2088"/>
          </a:xfrm>
        </p:grpSpPr>
        <p:sp>
          <p:nvSpPr>
            <p:cNvPr id="13" name="AutoShape 113" descr="gdd01"/>
            <p:cNvSpPr>
              <a:spLocks noChangeArrowheads="1"/>
            </p:cNvSpPr>
            <p:nvPr userDrawn="1"/>
          </p:nvSpPr>
          <p:spPr bwMode="gray">
            <a:xfrm>
              <a:off x="120" y="1992"/>
              <a:ext cx="1104" cy="1008"/>
            </a:xfrm>
            <a:prstGeom prst="hexagon">
              <a:avLst>
                <a:gd name="adj" fmla="val 27381"/>
                <a:gd name="vf" fmla="val 115470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ko-KR" altLang="en-US" smtClean="0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  <p:sp>
          <p:nvSpPr>
            <p:cNvPr id="14" name="AutoShape 114" descr="gdd04"/>
            <p:cNvSpPr>
              <a:spLocks noChangeArrowheads="1"/>
            </p:cNvSpPr>
            <p:nvPr userDrawn="1"/>
          </p:nvSpPr>
          <p:spPr bwMode="gray">
            <a:xfrm>
              <a:off x="1032" y="146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ko-KR" altLang="en-US" smtClean="0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  <p:sp>
          <p:nvSpPr>
            <p:cNvPr id="15" name="AutoShape 115" descr="gdd03"/>
            <p:cNvSpPr>
              <a:spLocks noChangeArrowheads="1"/>
            </p:cNvSpPr>
            <p:nvPr userDrawn="1"/>
          </p:nvSpPr>
          <p:spPr bwMode="gray">
            <a:xfrm>
              <a:off x="1008" y="254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defRPr/>
              </a:pPr>
              <a:endParaRPr lang="ko-KR" altLang="en-US" smtClean="0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3000" y="990600"/>
            <a:ext cx="6705600" cy="1012825"/>
          </a:xfrm>
        </p:spPr>
        <p:txBody>
          <a:bodyPr/>
          <a:lstStyle>
            <a:lvl1pPr algn="ctr"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3505200" y="2971800"/>
            <a:ext cx="4343400" cy="6858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352800" y="6553200"/>
            <a:ext cx="2133600" cy="152400"/>
          </a:xfrm>
        </p:spPr>
        <p:txBody>
          <a:bodyPr/>
          <a:lstStyle>
            <a:lvl1pPr algn="r"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04800" y="6477000"/>
            <a:ext cx="2590800" cy="228600"/>
          </a:xfrm>
        </p:spPr>
        <p:txBody>
          <a:bodyPr/>
          <a:lstStyle>
            <a:lvl1pPr algn="ctr">
              <a:defRPr sz="1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210550" y="6467475"/>
            <a:ext cx="533400" cy="244475"/>
          </a:xfrm>
        </p:spPr>
        <p:txBody>
          <a:bodyPr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84C5D2C-D33C-4EF4-9915-BA080095F4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9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7D21C-31EE-43A9-8729-7BB411845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772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88BBB-9490-4FE0-BB05-1B24B312D8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98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CD68A-0F9B-4B6B-80B3-4689288CD6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124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962E0-B67D-42AB-894D-F6A51772B7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98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D4BAA-582B-47A7-8370-BC8798233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58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A4735-4A44-4377-BAE7-BF9F01067A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063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B5861-5309-45ED-BA15-C3D9AEBF99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93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9E9DE-D4E9-4EA9-87AF-FA6E647F07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852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5BE39-17DA-4650-A471-CABE20929F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56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4BE75-2265-4744-815B-7A1CAF9ABB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206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DBB13-7B81-4C7D-BFFA-31107A3A85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112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5A266-588A-403A-AEAA-82D83FE69B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09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15"/>
          <p:cNvSpPr>
            <a:spLocks/>
          </p:cNvSpPr>
          <p:nvPr/>
        </p:nvSpPr>
        <p:spPr bwMode="gray">
          <a:xfrm>
            <a:off x="-9525" y="344488"/>
            <a:ext cx="8194675" cy="633412"/>
          </a:xfrm>
          <a:custGeom>
            <a:avLst/>
            <a:gdLst>
              <a:gd name="T0" fmla="*/ 0 w 5049"/>
              <a:gd name="T1" fmla="*/ 0 h 1471"/>
              <a:gd name="T2" fmla="*/ 2147483646 w 5049"/>
              <a:gd name="T3" fmla="*/ 370746 h 1471"/>
              <a:gd name="T4" fmla="*/ 2147483646 w 5049"/>
              <a:gd name="T5" fmla="*/ 270336452 h 1471"/>
              <a:gd name="T6" fmla="*/ 0 w 5049"/>
              <a:gd name="T7" fmla="*/ 272746949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7" name="Group 16"/>
          <p:cNvGrpSpPr>
            <a:grpSpLocks/>
          </p:cNvGrpSpPr>
          <p:nvPr/>
        </p:nvGrpSpPr>
        <p:grpSpPr bwMode="auto">
          <a:xfrm>
            <a:off x="8153400" y="0"/>
            <a:ext cx="990600" cy="6858000"/>
            <a:chOff x="5040" y="0"/>
            <a:chExt cx="720" cy="4320"/>
          </a:xfrm>
        </p:grpSpPr>
        <p:sp>
          <p:nvSpPr>
            <p:cNvPr id="1040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smtClean="0"/>
            </a:p>
          </p:txBody>
        </p:sp>
        <p:sp>
          <p:nvSpPr>
            <p:cNvPr id="1041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smtClean="0"/>
            </a:p>
          </p:txBody>
        </p:sp>
      </p:grpSp>
      <p:sp>
        <p:nvSpPr>
          <p:cNvPr id="1028" name="AutoShape 19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1029" name="AutoShape 20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1030" name="AutoShape 21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smtClean="0"/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19863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181600" y="6477000"/>
            <a:ext cx="2895600" cy="23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86750" y="6386513"/>
            <a:ext cx="457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7653968-43EC-4EDA-8510-6FD50E5570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5" name="Group 22"/>
          <p:cNvGrpSpPr>
            <a:grpSpLocks/>
          </p:cNvGrpSpPr>
          <p:nvPr/>
        </p:nvGrpSpPr>
        <p:grpSpPr bwMode="auto">
          <a:xfrm>
            <a:off x="152400" y="228600"/>
            <a:ext cx="838200" cy="838200"/>
            <a:chOff x="18" y="144"/>
            <a:chExt cx="510" cy="480"/>
          </a:xfrm>
        </p:grpSpPr>
        <p:sp>
          <p:nvSpPr>
            <p:cNvPr id="1037" name="AutoShape 23"/>
            <p:cNvSpPr>
              <a:spLocks noChangeArrowheads="1"/>
            </p:cNvSpPr>
            <p:nvPr userDrawn="1"/>
          </p:nvSpPr>
          <p:spPr bwMode="gray">
            <a:xfrm>
              <a:off x="18" y="258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hlink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smtClean="0"/>
            </a:p>
          </p:txBody>
        </p:sp>
        <p:sp>
          <p:nvSpPr>
            <p:cNvPr id="1038" name="AutoShape 24"/>
            <p:cNvSpPr>
              <a:spLocks noChangeArrowheads="1"/>
            </p:cNvSpPr>
            <p:nvPr userDrawn="1"/>
          </p:nvSpPr>
          <p:spPr bwMode="gray">
            <a:xfrm>
              <a:off x="240" y="14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2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smtClean="0"/>
            </a:p>
          </p:txBody>
        </p:sp>
        <p:sp>
          <p:nvSpPr>
            <p:cNvPr id="1039" name="AutoShape 25"/>
            <p:cNvSpPr>
              <a:spLocks noChangeArrowheads="1"/>
            </p:cNvSpPr>
            <p:nvPr userDrawn="1"/>
          </p:nvSpPr>
          <p:spPr bwMode="gray">
            <a:xfrm>
              <a:off x="240" y="38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US" smtClean="0"/>
            </a:p>
          </p:txBody>
        </p:sp>
      </p:grpSp>
      <p:sp>
        <p:nvSpPr>
          <p:cNvPr id="103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381000"/>
            <a:ext cx="6705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19872" y="2180738"/>
            <a:ext cx="5184576" cy="744206"/>
          </a:xfrm>
        </p:spPr>
        <p:txBody>
          <a:bodyPr/>
          <a:lstStyle/>
          <a:p>
            <a:r>
              <a:rPr lang="en-US" dirty="0"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</a:t>
            </a:r>
            <a:r>
              <a:rPr lang="en-US" dirty="0" smtClean="0"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CÁO TỔNG KẾT</a:t>
            </a:r>
            <a:endParaRPr lang="en-US" sz="2800" dirty="0">
              <a:solidFill>
                <a:srgbClr val="00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47170" y="519063"/>
            <a:ext cx="651326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9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19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ĐẲNG LÝ TỰ TRỌNG</a:t>
            </a:r>
            <a:r>
              <a:rPr lang="en-US" sz="1900" dirty="0">
                <a:solidFill>
                  <a:srgbClr val="FF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 TỰ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</a:p>
          <a:p>
            <a:pPr>
              <a:spcAft>
                <a:spcPts val="0"/>
              </a:spcAft>
            </a:pP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 PHỐ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 CHÍ MINH</a:t>
            </a:r>
            <a:endParaRPr lang="en-US" sz="19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260648"/>
            <a:ext cx="144016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46" y="168907"/>
            <a:ext cx="1623642" cy="16236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419872" y="3429000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cs typeface="Arial" panose="020B0604020202020204" pitchFamily="34" charset="0"/>
              </a:rPr>
              <a:t>VÀ PHƯƠNG HƯỚNG NHIỆM VỤ</a:t>
            </a:r>
            <a:br>
              <a:rPr lang="en-US" sz="2800" b="1" dirty="0">
                <a:solidFill>
                  <a:srgbClr val="FFFF00"/>
                </a:solidFill>
                <a:cs typeface="Arial" panose="020B0604020202020204" pitchFamily="34" charset="0"/>
              </a:rPr>
            </a:br>
            <a:r>
              <a:rPr lang="en-US" sz="2800" b="1" dirty="0">
                <a:solidFill>
                  <a:srgbClr val="FFFF00"/>
                </a:solidFill>
                <a:cs typeface="Arial" panose="020B0604020202020204" pitchFamily="34" charset="0"/>
              </a:rPr>
              <a:t>GIAI ĐOẠN 2018 - 2020</a:t>
            </a:r>
            <a:endParaRPr lang="en-US" sz="2800" b="1" dirty="0"/>
          </a:p>
        </p:txBody>
      </p:sp>
      <p:sp>
        <p:nvSpPr>
          <p:cNvPr id="8" name="Rectangle 7"/>
          <p:cNvSpPr/>
          <p:nvPr/>
        </p:nvSpPr>
        <p:spPr>
          <a:xfrm>
            <a:off x="3572636" y="2924944"/>
            <a:ext cx="540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cs typeface="Arial" panose="020B0604020202020204" pitchFamily="34" charset="0"/>
              </a:rPr>
              <a:t>3 NĂM HOẠT ĐỘNG ĐÀO </a:t>
            </a:r>
            <a:r>
              <a:rPr lang="en-US" sz="2800" b="1" dirty="0" smtClean="0">
                <a:solidFill>
                  <a:srgbClr val="FFFF00"/>
                </a:solidFill>
                <a:cs typeface="Arial" panose="020B0604020202020204" pitchFamily="34" charset="0"/>
              </a:rPr>
              <a:t>TẠO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Contents</a:t>
            </a:r>
            <a:endParaRPr lang="en-US" altLang="en-US" smtClean="0">
              <a:solidFill>
                <a:schemeClr val="accent1"/>
              </a:solidFill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 b="0">
              <a:latin typeface="Arial" panose="020B0604020202020204" pitchFamily="34" charset="0"/>
            </a:endParaRPr>
          </a:p>
        </p:txBody>
      </p:sp>
      <p:grpSp>
        <p:nvGrpSpPr>
          <p:cNvPr id="4100" name="Group 46"/>
          <p:cNvGrpSpPr>
            <a:grpSpLocks/>
          </p:cNvGrpSpPr>
          <p:nvPr/>
        </p:nvGrpSpPr>
        <p:grpSpPr bwMode="auto">
          <a:xfrm>
            <a:off x="2133600" y="1905000"/>
            <a:ext cx="4724400" cy="685800"/>
            <a:chOff x="1296" y="1824"/>
            <a:chExt cx="2976" cy="432"/>
          </a:xfrm>
        </p:grpSpPr>
        <p:sp>
          <p:nvSpPr>
            <p:cNvPr id="88111" name="AutoShape 4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17" name="AutoShape 48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1800" b="0">
                <a:latin typeface="Arial" panose="020B0604020202020204" pitchFamily="34" charset="0"/>
              </a:endParaRPr>
            </a:p>
          </p:txBody>
        </p:sp>
        <p:sp>
          <p:nvSpPr>
            <p:cNvPr id="4118" name="Text Box 49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Click to add Title</a:t>
              </a:r>
              <a:endParaRPr lang="en-US" altLang="en-US" sz="1800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119" name="Text Box 50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 b="0">
                  <a:solidFill>
                    <a:schemeClr val="bg1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4101" name="Group 51"/>
          <p:cNvGrpSpPr>
            <a:grpSpLocks/>
          </p:cNvGrpSpPr>
          <p:nvPr/>
        </p:nvGrpSpPr>
        <p:grpSpPr bwMode="auto">
          <a:xfrm>
            <a:off x="2133600" y="2743200"/>
            <a:ext cx="4724400" cy="685800"/>
            <a:chOff x="1296" y="1824"/>
            <a:chExt cx="2976" cy="432"/>
          </a:xfrm>
        </p:grpSpPr>
        <p:sp>
          <p:nvSpPr>
            <p:cNvPr id="88116" name="AutoShape 52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13" name="AutoShape 53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1800" b="0">
                <a:latin typeface="Arial" panose="020B0604020202020204" pitchFamily="34" charset="0"/>
              </a:endParaRPr>
            </a:p>
          </p:txBody>
        </p:sp>
        <p:sp>
          <p:nvSpPr>
            <p:cNvPr id="4114" name="Text Box 54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rPr>
                <a:t>Click to add Title</a:t>
              </a:r>
            </a:p>
          </p:txBody>
        </p:sp>
        <p:sp>
          <p:nvSpPr>
            <p:cNvPr id="4115" name="Text Box 55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 b="0">
                  <a:solidFill>
                    <a:schemeClr val="bg1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4102" name="Group 56"/>
          <p:cNvGrpSpPr>
            <a:grpSpLocks/>
          </p:cNvGrpSpPr>
          <p:nvPr/>
        </p:nvGrpSpPr>
        <p:grpSpPr bwMode="auto">
          <a:xfrm>
            <a:off x="2133600" y="3581400"/>
            <a:ext cx="4724400" cy="685800"/>
            <a:chOff x="1296" y="1824"/>
            <a:chExt cx="2976" cy="432"/>
          </a:xfrm>
        </p:grpSpPr>
        <p:sp>
          <p:nvSpPr>
            <p:cNvPr id="88121" name="AutoShape 5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tx2">
                    <a:gamma/>
                    <a:tint val="21176"/>
                    <a:invGamma/>
                  </a:schemeClr>
                </a:gs>
                <a:gs pos="100000">
                  <a:schemeClr val="tx2"/>
                </a:gs>
              </a:gsLst>
              <a:lin ang="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09" name="AutoShape 58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1800" b="0">
                <a:latin typeface="Arial" panose="020B0604020202020204" pitchFamily="34" charset="0"/>
              </a:endParaRPr>
            </a:p>
          </p:txBody>
        </p:sp>
        <p:sp>
          <p:nvSpPr>
            <p:cNvPr id="4110" name="Text Box 59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rPr>
                <a:t>Click to add Title</a:t>
              </a:r>
            </a:p>
          </p:txBody>
        </p:sp>
        <p:sp>
          <p:nvSpPr>
            <p:cNvPr id="4111" name="Text Box 60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 b="0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4103" name="Group 61"/>
          <p:cNvGrpSpPr>
            <a:grpSpLocks/>
          </p:cNvGrpSpPr>
          <p:nvPr/>
        </p:nvGrpSpPr>
        <p:grpSpPr bwMode="auto">
          <a:xfrm>
            <a:off x="2133600" y="4495800"/>
            <a:ext cx="4724400" cy="685800"/>
            <a:chOff x="1296" y="1824"/>
            <a:chExt cx="2976" cy="432"/>
          </a:xfrm>
        </p:grpSpPr>
        <p:sp>
          <p:nvSpPr>
            <p:cNvPr id="88126" name="AutoShape 62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hangingPunct="1">
                <a:defRPr/>
              </a:pPr>
              <a:endParaRPr lang="en-US"/>
            </a:p>
          </p:txBody>
        </p:sp>
        <p:sp>
          <p:nvSpPr>
            <p:cNvPr id="4105" name="AutoShape 63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US" altLang="en-US" sz="1800" b="0">
                <a:latin typeface="Arial" panose="020B0604020202020204" pitchFamily="34" charset="0"/>
              </a:endParaRPr>
            </a:p>
          </p:txBody>
        </p:sp>
        <p:sp>
          <p:nvSpPr>
            <p:cNvPr id="4106" name="Text Box 64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rPr>
                <a:t>Click to add Title</a:t>
              </a:r>
            </a:p>
          </p:txBody>
        </p:sp>
        <p:sp>
          <p:nvSpPr>
            <p:cNvPr id="4107" name="Text Box 65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400" b="0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87624" y="404664"/>
            <a:ext cx="3815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I. TÌNH HÌNH CHUNG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576" y="1196752"/>
            <a:ext cx="17187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742950" algn="l"/>
              </a:tabLst>
            </a:pP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1. Thuận lợi:</a:t>
            </a:r>
            <a:endParaRPr lang="en-US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87624" y="404664"/>
            <a:ext cx="3815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I. TÌNH HÌNH CHUNG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32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87624" y="404664"/>
            <a:ext cx="3815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I. TÌNH HÌNH CHUNG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7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583810678"/>
              </p:ext>
            </p:extLst>
          </p:nvPr>
        </p:nvGraphicFramePr>
        <p:xfrm>
          <a:off x="107504" y="1596964"/>
          <a:ext cx="8882743" cy="4948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Rectangle 14"/>
          <p:cNvSpPr/>
          <p:nvPr/>
        </p:nvSpPr>
        <p:spPr>
          <a:xfrm>
            <a:off x="899592" y="1037927"/>
            <a:ext cx="6696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1. Công tác phát triển ngành nghề đào tạo</a:t>
            </a:r>
            <a:endParaRPr lang="en-US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48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98821" y="1090616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 Công tác tuyển sinh </a:t>
            </a:r>
            <a:endParaRPr lang="en-US" sz="2400" dirty="0"/>
          </a:p>
        </p:txBody>
      </p:sp>
      <p:graphicFrame>
        <p:nvGraphicFramePr>
          <p:cNvPr id="35" name="Chart 34"/>
          <p:cNvGraphicFramePr/>
          <p:nvPr>
            <p:extLst>
              <p:ext uri="{D42A27DB-BD31-4B8C-83A1-F6EECF244321}">
                <p14:modId xmlns:p14="http://schemas.microsoft.com/office/powerpoint/2010/main" val="2907326644"/>
              </p:ext>
            </p:extLst>
          </p:nvPr>
        </p:nvGraphicFramePr>
        <p:xfrm>
          <a:off x="51693" y="1552281"/>
          <a:ext cx="9036496" cy="4972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2551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069320680"/>
              </p:ext>
            </p:extLst>
          </p:nvPr>
        </p:nvGraphicFramePr>
        <p:xfrm>
          <a:off x="251520" y="1499592"/>
          <a:ext cx="8640960" cy="527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898821" y="1090616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 Công tác tuyển sinh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2821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98821" y="1090616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 Công tác tuyển sinh 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1136834" y="1588730"/>
            <a:ext cx="49016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600"/>
              </a:spcAft>
            </a:pPr>
            <a:r>
              <a:rPr lang="pt-BR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* Các biện pháp, hình thức tuyển sinh:</a:t>
            </a:r>
            <a:endParaRPr lang="en-US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700" y="2193282"/>
            <a:ext cx="5896376" cy="4422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72" y="2230088"/>
            <a:ext cx="6015040" cy="4511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72" y="2222313"/>
            <a:ext cx="6015040" cy="4492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72" y="2174007"/>
            <a:ext cx="6015040" cy="4511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190413"/>
            <a:ext cx="6067938" cy="4550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710" y="2196229"/>
            <a:ext cx="6041489" cy="45311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190414"/>
            <a:ext cx="6067938" cy="4550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7979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98821" y="1090616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 Công tác tuyển sinh 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1503382" y="1552281"/>
            <a:ext cx="36609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600"/>
              </a:spcAft>
            </a:pPr>
            <a:r>
              <a:rPr lang="pt-BR" sz="2000" b="1" dirty="0"/>
              <a:t>* Những thuận lợi, khó </a:t>
            </a:r>
            <a:r>
              <a:rPr lang="pt-BR" sz="2000" b="1" dirty="0" smtClean="0"/>
              <a:t>khăn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ltGray">
          <a:xfrm rot="5400000">
            <a:off x="-2422526" y="2019276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2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0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AutoShape 3"/>
          <p:cNvSpPr>
            <a:spLocks noChangeArrowheads="1"/>
          </p:cNvSpPr>
          <p:nvPr/>
        </p:nvSpPr>
        <p:spPr bwMode="ltGray">
          <a:xfrm rot="5400000" flipH="1">
            <a:off x="-2016918" y="2455044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4"/>
                  <a:pt x="10856" y="10769"/>
                  <a:pt x="10856" y="10800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799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AutoShape 5"/>
          <p:cNvSpPr>
            <a:spLocks noChangeArrowheads="1"/>
          </p:cNvSpPr>
          <p:nvPr/>
        </p:nvSpPr>
        <p:spPr bwMode="gray">
          <a:xfrm>
            <a:off x="1998312" y="5713680"/>
            <a:ext cx="6102079" cy="74171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000" b="1" dirty="0" smtClean="0"/>
              <a:t>Nguyên </a:t>
            </a:r>
            <a:r>
              <a:rPr lang="en-US" sz="2000" b="1" dirty="0"/>
              <a:t>nhân khách quan,  </a:t>
            </a:r>
            <a:r>
              <a:rPr lang="en-US" sz="2000" b="1" dirty="0" smtClean="0"/>
              <a:t>thay đổi hình thức</a:t>
            </a:r>
          </a:p>
          <a:p>
            <a:r>
              <a:rPr lang="en-US" sz="2000" b="1" dirty="0" smtClean="0"/>
              <a:t>tuyển </a:t>
            </a:r>
            <a:r>
              <a:rPr lang="en-US" sz="2000" b="1" dirty="0"/>
              <a:t>sinh của các trường đại học </a:t>
            </a:r>
            <a:endParaRPr lang="en-US" altLang="en-US" sz="2000" b="1" dirty="0"/>
          </a:p>
        </p:txBody>
      </p:sp>
      <p:sp>
        <p:nvSpPr>
          <p:cNvPr id="24" name="AutoShape 6"/>
          <p:cNvSpPr>
            <a:spLocks noChangeArrowheads="1"/>
          </p:cNvSpPr>
          <p:nvPr/>
        </p:nvSpPr>
        <p:spPr bwMode="gray">
          <a:xfrm>
            <a:off x="2456656" y="4624784"/>
            <a:ext cx="5643736" cy="7484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000" b="1" dirty="0"/>
              <a:t>Nhà trường đã đầu tư cho công tác </a:t>
            </a:r>
            <a:r>
              <a:rPr lang="en-US" sz="2000" b="1" dirty="0" smtClean="0"/>
              <a:t>quảng</a:t>
            </a:r>
          </a:p>
          <a:p>
            <a:r>
              <a:rPr lang="en-US" sz="2000" b="1" dirty="0" smtClean="0"/>
              <a:t>bá</a:t>
            </a:r>
            <a:r>
              <a:rPr lang="en-US" sz="2000" b="1" dirty="0"/>
              <a:t>, tư vấn tuyển sinh</a:t>
            </a:r>
            <a:endParaRPr lang="en-US" altLang="en-US" sz="2000" b="1" dirty="0"/>
          </a:p>
        </p:txBody>
      </p:sp>
      <p:sp>
        <p:nvSpPr>
          <p:cNvPr id="25" name="AutoShape 7"/>
          <p:cNvSpPr>
            <a:spLocks noChangeArrowheads="1"/>
          </p:cNvSpPr>
          <p:nvPr/>
        </p:nvSpPr>
        <p:spPr bwMode="gray">
          <a:xfrm>
            <a:off x="2483768" y="3429000"/>
            <a:ext cx="5081285" cy="75244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000" b="1" dirty="0"/>
              <a:t>Được sự quan tâm chỉ đạo sâu sát </a:t>
            </a:r>
            <a:r>
              <a:rPr lang="en-US" sz="2000" b="1" dirty="0" smtClean="0"/>
              <a:t>của</a:t>
            </a:r>
          </a:p>
          <a:p>
            <a:r>
              <a:rPr lang="en-US" sz="2000" b="1" dirty="0" smtClean="0"/>
              <a:t>Ban </a:t>
            </a:r>
            <a:r>
              <a:rPr lang="en-US" sz="2000" b="1" dirty="0"/>
              <a:t>Giám hiệu</a:t>
            </a:r>
            <a:endParaRPr lang="en-US" altLang="en-US" sz="2000" b="1" dirty="0"/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gray">
          <a:xfrm>
            <a:off x="1811908" y="2242543"/>
            <a:ext cx="6288484" cy="77561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000" b="1" dirty="0"/>
              <a:t>Đã thay đổi nhận thức của Cán bộ, Giáo </a:t>
            </a:r>
            <a:r>
              <a:rPr lang="en-US" sz="2000" b="1" dirty="0" smtClean="0"/>
              <a:t>viên,</a:t>
            </a:r>
          </a:p>
          <a:p>
            <a:r>
              <a:rPr lang="en-US" sz="2000" b="1" dirty="0" smtClean="0"/>
              <a:t>Nhân </a:t>
            </a:r>
            <a:r>
              <a:rPr lang="en-US" sz="2000" b="1" dirty="0"/>
              <a:t>viên toàn trường</a:t>
            </a:r>
            <a:endParaRPr lang="en-US" altLang="en-US" sz="2000" b="1" dirty="0"/>
          </a:p>
        </p:txBody>
      </p:sp>
      <p:grpSp>
        <p:nvGrpSpPr>
          <p:cNvPr id="27" name="Group 9"/>
          <p:cNvGrpSpPr>
            <a:grpSpLocks/>
          </p:cNvGrpSpPr>
          <p:nvPr/>
        </p:nvGrpSpPr>
        <p:grpSpPr bwMode="auto">
          <a:xfrm>
            <a:off x="1447800" y="2454251"/>
            <a:ext cx="381000" cy="381000"/>
            <a:chOff x="2078" y="1680"/>
            <a:chExt cx="1615" cy="1615"/>
          </a:xfrm>
        </p:grpSpPr>
        <p:sp>
          <p:nvSpPr>
            <p:cNvPr id="2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2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3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4" name="Group 16"/>
          <p:cNvGrpSpPr>
            <a:grpSpLocks/>
          </p:cNvGrpSpPr>
          <p:nvPr/>
        </p:nvGrpSpPr>
        <p:grpSpPr bwMode="auto">
          <a:xfrm>
            <a:off x="2123728" y="3611364"/>
            <a:ext cx="381000" cy="381000"/>
            <a:chOff x="2078" y="1680"/>
            <a:chExt cx="1615" cy="1615"/>
          </a:xfrm>
        </p:grpSpPr>
        <p:sp>
          <p:nvSpPr>
            <p:cNvPr id="35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8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9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0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41" name="Group 23"/>
          <p:cNvGrpSpPr>
            <a:grpSpLocks/>
          </p:cNvGrpSpPr>
          <p:nvPr/>
        </p:nvGrpSpPr>
        <p:grpSpPr bwMode="auto">
          <a:xfrm>
            <a:off x="2079848" y="4797400"/>
            <a:ext cx="381000" cy="381000"/>
            <a:chOff x="2078" y="1680"/>
            <a:chExt cx="1615" cy="1615"/>
          </a:xfrm>
        </p:grpSpPr>
        <p:sp>
          <p:nvSpPr>
            <p:cNvPr id="42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5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6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48" name="Group 30"/>
          <p:cNvGrpSpPr>
            <a:grpSpLocks/>
          </p:cNvGrpSpPr>
          <p:nvPr/>
        </p:nvGrpSpPr>
        <p:grpSpPr bwMode="auto">
          <a:xfrm>
            <a:off x="1619672" y="5856312"/>
            <a:ext cx="381000" cy="381000"/>
            <a:chOff x="2078" y="1680"/>
            <a:chExt cx="1615" cy="1615"/>
          </a:xfrm>
        </p:grpSpPr>
        <p:sp>
          <p:nvSpPr>
            <p:cNvPr id="49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2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3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113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1095127"/>
            <a:ext cx="5702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3. Công tác phát triển quy mô đào tạo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3062655390"/>
              </p:ext>
            </p:extLst>
          </p:nvPr>
        </p:nvGraphicFramePr>
        <p:xfrm>
          <a:off x="76325" y="1700808"/>
          <a:ext cx="903649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4734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487457111"/>
              </p:ext>
            </p:extLst>
          </p:nvPr>
        </p:nvGraphicFramePr>
        <p:xfrm>
          <a:off x="251520" y="1499592"/>
          <a:ext cx="8640960" cy="527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899592" y="1095127"/>
            <a:ext cx="5702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3. Công tác phát triển quy mô đào tạo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38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980728"/>
            <a:ext cx="3583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4. </a:t>
            </a:r>
            <a:r>
              <a:rPr lang="en-US" sz="2400" b="1" dirty="0"/>
              <a:t>Hoạt động giảng dạy</a:t>
            </a:r>
            <a:endParaRPr lang="en-US" sz="32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04180" y="1453567"/>
            <a:ext cx="38843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4.1. Kết quả kiểm tra toàn diện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383406686"/>
              </p:ext>
            </p:extLst>
          </p:nvPr>
        </p:nvGraphicFramePr>
        <p:xfrm>
          <a:off x="4788024" y="2005044"/>
          <a:ext cx="4104456" cy="2648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853052152"/>
              </p:ext>
            </p:extLst>
          </p:nvPr>
        </p:nvGraphicFramePr>
        <p:xfrm>
          <a:off x="2430717" y="4221088"/>
          <a:ext cx="410445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4184016253"/>
              </p:ext>
            </p:extLst>
          </p:nvPr>
        </p:nvGraphicFramePr>
        <p:xfrm>
          <a:off x="73410" y="2005044"/>
          <a:ext cx="4104456" cy="2648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5848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Graphic spid="14" grpId="0">
        <p:bldAsOne/>
      </p:bldGraphic>
      <p:bldGraphic spid="1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980728"/>
            <a:ext cx="3583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4. </a:t>
            </a:r>
            <a:r>
              <a:rPr lang="en-US" sz="2400" b="1" dirty="0"/>
              <a:t>Hoạt động giảng dạy</a:t>
            </a:r>
            <a:endParaRPr lang="en-US" sz="32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04180" y="1453567"/>
            <a:ext cx="32335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4.2. </a:t>
            </a:r>
            <a:r>
              <a:rPr lang="en-US" sz="2000" b="1" dirty="0"/>
              <a:t>Thao giảng cấp khoa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775045642"/>
              </p:ext>
            </p:extLst>
          </p:nvPr>
        </p:nvGraphicFramePr>
        <p:xfrm>
          <a:off x="107504" y="1988840"/>
          <a:ext cx="8964884" cy="478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202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980728"/>
            <a:ext cx="3583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4. </a:t>
            </a:r>
            <a:r>
              <a:rPr lang="en-US" sz="2400" b="1" dirty="0"/>
              <a:t>Hoạt động giảng dạy</a:t>
            </a:r>
            <a:endParaRPr lang="en-US" sz="32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04180" y="1453567"/>
            <a:ext cx="28616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4.2. Hội giảng các cấp</a:t>
            </a:r>
            <a:endParaRPr lang="en-US" sz="2000" dirty="0"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520" y="2132856"/>
            <a:ext cx="7923380" cy="268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4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- Hội thi GV dạy giỏi TCCN cấp Toàn quốc năm 2015: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400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01 GV. Kết quả: Đạt Giải Nhì.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endParaRPr lang="en-US" sz="2400" dirty="0" smtClean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en-US" sz="24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- Hội thi GV dạy giỏi TCCN cấp Thành phố năm 2016:</a:t>
            </a:r>
          </a:p>
          <a:p>
            <a:pPr algn="just"/>
            <a:r>
              <a:rPr lang="en-US" sz="2400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04 GV. Kết quả: Đạt 03 Giải Nhì, 01 giáo viên được công nhận GVDG TCCN cấp Thành phố.</a:t>
            </a:r>
            <a:endParaRPr lang="en-US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25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1124744"/>
            <a:ext cx="35833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/>
              <a:t>4. </a:t>
            </a:r>
            <a:r>
              <a:rPr lang="en-US" sz="2400" b="1" dirty="0"/>
              <a:t>Hoạt động giảng dạy</a:t>
            </a:r>
            <a:endParaRPr lang="en-US" sz="32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gray">
          <a:xfrm>
            <a:off x="983704" y="1772816"/>
            <a:ext cx="6324600" cy="14478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>
                  <a:gamma/>
                  <a:tint val="51373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gray">
          <a:xfrm>
            <a:off x="1121817" y="1906166"/>
            <a:ext cx="1219200" cy="11842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rgbClr val="0066CC"/>
              </a:gs>
              <a:gs pos="100000">
                <a:srgbClr val="0066CC">
                  <a:gamma/>
                  <a:shade val="69804"/>
                  <a:invGamma/>
                </a:srgbClr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Freeform 5"/>
          <p:cNvSpPr>
            <a:spLocks/>
          </p:cNvSpPr>
          <p:nvPr/>
        </p:nvSpPr>
        <p:spPr bwMode="gray">
          <a:xfrm>
            <a:off x="1198017" y="1982366"/>
            <a:ext cx="609600" cy="592138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0066CC">
                  <a:gamma/>
                  <a:tint val="54510"/>
                  <a:invGamma/>
                </a:srgbClr>
              </a:gs>
              <a:gs pos="50000">
                <a:srgbClr val="0066CC">
                  <a:alpha val="0"/>
                </a:srgbClr>
              </a:gs>
              <a:gs pos="100000">
                <a:srgbClr val="0066CC">
                  <a:gamma/>
                  <a:tint val="54510"/>
                  <a:invGamma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gray">
          <a:xfrm>
            <a:off x="1389514" y="2231399"/>
            <a:ext cx="68480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4.3</a:t>
            </a:r>
            <a:endParaRPr lang="en-US" alt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gray">
          <a:xfrm>
            <a:off x="2532513" y="2139925"/>
            <a:ext cx="4648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vi-VN" sz="2000" b="1" dirty="0"/>
              <a:t>Tăng cường các điều kiện nâng cao chất lượng, hiệu quả đào tạo</a:t>
            </a: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12" name="AutoShape 14"/>
          <p:cNvSpPr>
            <a:spLocks noChangeArrowheads="1"/>
          </p:cNvSpPr>
          <p:nvPr/>
        </p:nvSpPr>
        <p:spPr bwMode="gray">
          <a:xfrm>
            <a:off x="983704" y="3373016"/>
            <a:ext cx="6324600" cy="14478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>
                  <a:gamma/>
                  <a:tint val="51373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AutoShape 15"/>
          <p:cNvSpPr>
            <a:spLocks noChangeArrowheads="1"/>
          </p:cNvSpPr>
          <p:nvPr/>
        </p:nvSpPr>
        <p:spPr bwMode="gray">
          <a:xfrm>
            <a:off x="1121817" y="3506366"/>
            <a:ext cx="1219200" cy="11842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rgbClr val="009999"/>
              </a:gs>
              <a:gs pos="100000">
                <a:srgbClr val="009999">
                  <a:gamma/>
                  <a:shade val="69804"/>
                  <a:invGamma/>
                </a:srgbClr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16"/>
          <p:cNvSpPr>
            <a:spLocks/>
          </p:cNvSpPr>
          <p:nvPr/>
        </p:nvSpPr>
        <p:spPr bwMode="gray">
          <a:xfrm>
            <a:off x="1198017" y="3582566"/>
            <a:ext cx="609600" cy="592138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009999">
                  <a:gamma/>
                  <a:tint val="42353"/>
                  <a:invGamma/>
                </a:srgbClr>
              </a:gs>
              <a:gs pos="100000">
                <a:srgbClr val="009999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gray">
          <a:xfrm>
            <a:off x="1374727" y="3835306"/>
            <a:ext cx="68480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4.4</a:t>
            </a:r>
            <a:endParaRPr lang="en-US" alt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gray">
          <a:xfrm>
            <a:off x="2532514" y="3773750"/>
            <a:ext cx="46482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vi-VN" sz="2000" b="1" dirty="0"/>
              <a:t>Xây dựng hoàn chỉnh chương trình, giáo trình đào tạo</a:t>
            </a:r>
            <a:endParaRPr lang="en-US" altLang="en-US" sz="2000" dirty="0">
              <a:solidFill>
                <a:srgbClr val="000000"/>
              </a:solidFill>
            </a:endParaRP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gray">
          <a:xfrm>
            <a:off x="983704" y="4992266"/>
            <a:ext cx="6324600" cy="14478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>
                  <a:gamma/>
                  <a:tint val="51373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AutoShape 20"/>
          <p:cNvSpPr>
            <a:spLocks noChangeArrowheads="1"/>
          </p:cNvSpPr>
          <p:nvPr/>
        </p:nvSpPr>
        <p:spPr bwMode="gray">
          <a:xfrm>
            <a:off x="1121817" y="5125616"/>
            <a:ext cx="1219200" cy="1184275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rgbClr val="EC941E"/>
              </a:gs>
              <a:gs pos="100000">
                <a:srgbClr val="EC941E">
                  <a:gamma/>
                  <a:shade val="69804"/>
                  <a:invGamma/>
                </a:srgbClr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Freeform 21"/>
          <p:cNvSpPr>
            <a:spLocks/>
          </p:cNvSpPr>
          <p:nvPr/>
        </p:nvSpPr>
        <p:spPr bwMode="gray">
          <a:xfrm>
            <a:off x="1198017" y="5201816"/>
            <a:ext cx="609600" cy="592138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EC941E">
                  <a:gamma/>
                  <a:tint val="48627"/>
                  <a:invGamma/>
                </a:srgbClr>
              </a:gs>
              <a:gs pos="100000">
                <a:srgbClr val="EC941E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gray">
          <a:xfrm>
            <a:off x="1385075" y="5430743"/>
            <a:ext cx="68480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4.5</a:t>
            </a:r>
            <a:endParaRPr lang="en-US" alt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gray">
          <a:xfrm>
            <a:off x="2528074" y="5362223"/>
            <a:ext cx="465263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ES" sz="2000" b="1" dirty="0"/>
              <a:t>Biên soạn </a:t>
            </a:r>
            <a:r>
              <a:rPr lang="vi-VN" sz="2000" b="1" dirty="0"/>
              <a:t>giáo</a:t>
            </a:r>
            <a:r>
              <a:rPr lang="es-ES" sz="2000" b="1" dirty="0"/>
              <a:t> trình, đề cương chi tiết học phần phục vụ dạy và học</a:t>
            </a:r>
            <a:endParaRPr lang="en-US" alt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79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19" grpId="0" animBg="1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605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.1. Kết quả học tập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504475706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3362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605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.1. Kết quả học tập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510260476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9940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605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.1. Kết quả học tập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591851385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9973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832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.2. Kết quả rèn luyện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14670157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2442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832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.2. Kết quả rèn luyện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737321390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0653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832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.2. Kết quả rèn luyện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457292861"/>
              </p:ext>
            </p:extLst>
          </p:nvPr>
        </p:nvGraphicFramePr>
        <p:xfrm>
          <a:off x="107504" y="1844824"/>
          <a:ext cx="8928992" cy="4903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5851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342" y="983049"/>
            <a:ext cx="6269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5</a:t>
            </a:r>
            <a:r>
              <a:rPr lang="en-US" sz="2400" b="1" dirty="0" smtClean="0"/>
              <a:t>. </a:t>
            </a:r>
            <a:r>
              <a:rPr lang="en-US" sz="2400" b="1" dirty="0"/>
              <a:t>Kết quả học tập </a:t>
            </a:r>
            <a:r>
              <a:rPr lang="vi-VN" sz="2400" b="1" dirty="0"/>
              <a:t>và</a:t>
            </a:r>
            <a:r>
              <a:rPr lang="en-US" sz="2400" b="1" dirty="0"/>
              <a:t> rèn luyện của HSSV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8070" y="1444714"/>
            <a:ext cx="29322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000" b="1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.3. Kết quả tốt nghiệp</a:t>
            </a:r>
            <a:endParaRPr lang="en-US" sz="2000" dirty="0">
              <a:cs typeface="Arial" panose="020B0604020202020204" pitchFamily="34" charset="0"/>
            </a:endParaRPr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479765190"/>
              </p:ext>
            </p:extLst>
          </p:nvPr>
        </p:nvGraphicFramePr>
        <p:xfrm>
          <a:off x="0" y="1844824"/>
          <a:ext cx="4714614" cy="2648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155703357"/>
              </p:ext>
            </p:extLst>
          </p:nvPr>
        </p:nvGraphicFramePr>
        <p:xfrm>
          <a:off x="4456873" y="1844824"/>
          <a:ext cx="4714614" cy="2648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122771716"/>
              </p:ext>
            </p:extLst>
          </p:nvPr>
        </p:nvGraphicFramePr>
        <p:xfrm>
          <a:off x="2016985" y="4227296"/>
          <a:ext cx="5395257" cy="2648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1014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Graphic spid="12" grpId="0">
        <p:bldAsOne/>
      </p:bldGraphic>
      <p:bldGraphic spid="13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6950" y="1012666"/>
            <a:ext cx="72654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/>
              <a:t>6. </a:t>
            </a:r>
            <a:r>
              <a:rPr lang="en-US" sz="2000" b="1" dirty="0"/>
              <a:t>Công </a:t>
            </a:r>
            <a:r>
              <a:rPr lang="vi-VN" sz="2000" b="1" dirty="0"/>
              <a:t>tác</a:t>
            </a:r>
            <a:r>
              <a:rPr lang="en-US" sz="2000" b="1" dirty="0"/>
              <a:t> HSSV và tỉ lệ HSSV có việc làm sau tốt nghiệp</a:t>
            </a:r>
            <a:endParaRPr lang="en-US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26952" y="1412776"/>
            <a:ext cx="2249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6.1 </a:t>
            </a:r>
            <a:r>
              <a:rPr lang="en-US" b="1" dirty="0"/>
              <a:t>Công </a:t>
            </a:r>
            <a:r>
              <a:rPr lang="vi-VN" b="1" dirty="0"/>
              <a:t>tác</a:t>
            </a:r>
            <a:r>
              <a:rPr lang="en-US" b="1" dirty="0"/>
              <a:t> HSSV</a:t>
            </a:r>
            <a:endParaRPr lang="en-US" sz="20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28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6950" y="1012666"/>
            <a:ext cx="72654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/>
              <a:t>6. </a:t>
            </a:r>
            <a:r>
              <a:rPr lang="en-US" sz="2000" b="1" dirty="0"/>
              <a:t>Công </a:t>
            </a:r>
            <a:r>
              <a:rPr lang="vi-VN" sz="2000" b="1" dirty="0"/>
              <a:t>tác</a:t>
            </a:r>
            <a:r>
              <a:rPr lang="en-US" sz="2000" b="1" dirty="0"/>
              <a:t> HSSV và tỉ lệ HSSV có việc làm sau tốt nghiệp</a:t>
            </a:r>
            <a:endParaRPr lang="en-US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26952" y="1412776"/>
            <a:ext cx="48109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6.2 </a:t>
            </a:r>
            <a:r>
              <a:rPr lang="en-US" b="1" dirty="0"/>
              <a:t>Công </a:t>
            </a:r>
            <a:r>
              <a:rPr lang="vi-VN" b="1" dirty="0"/>
              <a:t>tác</a:t>
            </a:r>
            <a:r>
              <a:rPr lang="en-US" b="1" dirty="0"/>
              <a:t> giới thiệu việc làm cho HSSV</a:t>
            </a:r>
            <a:endParaRPr lang="en-US" sz="2000" dirty="0">
              <a:cs typeface="Arial" panose="020B0604020202020204" pitchFamily="34" charset="0"/>
            </a:endParaRPr>
          </a:p>
        </p:txBody>
      </p:sp>
      <p:grpSp>
        <p:nvGrpSpPr>
          <p:cNvPr id="19" name="Group 19"/>
          <p:cNvGrpSpPr>
            <a:grpSpLocks/>
          </p:cNvGrpSpPr>
          <p:nvPr/>
        </p:nvGrpSpPr>
        <p:grpSpPr bwMode="auto">
          <a:xfrm>
            <a:off x="323528" y="1812886"/>
            <a:ext cx="7848872" cy="2047293"/>
            <a:chOff x="1728" y="1920"/>
            <a:chExt cx="3264" cy="866"/>
          </a:xfrm>
        </p:grpSpPr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1728" y="1920"/>
              <a:ext cx="3264" cy="866"/>
              <a:chOff x="1728" y="1920"/>
              <a:chExt cx="3264" cy="866"/>
            </a:xfrm>
          </p:grpSpPr>
          <p:sp>
            <p:nvSpPr>
              <p:cNvPr id="22" name="AutoShape 21"/>
              <p:cNvSpPr>
                <a:spLocks noChangeArrowheads="1"/>
              </p:cNvSpPr>
              <p:nvPr/>
            </p:nvSpPr>
            <p:spPr bwMode="gray">
              <a:xfrm>
                <a:off x="1728" y="1920"/>
                <a:ext cx="3264" cy="866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FBEBD1"/>
                  </a:gs>
                  <a:gs pos="50000">
                    <a:srgbClr val="FBEBD1">
                      <a:gamma/>
                      <a:tint val="0"/>
                      <a:invGamma/>
                    </a:srgbClr>
                  </a:gs>
                  <a:gs pos="100000">
                    <a:srgbClr val="FBEBD1"/>
                  </a:gs>
                </a:gsLst>
                <a:lin ang="54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gray">
              <a:xfrm>
                <a:off x="1776" y="1968"/>
                <a:ext cx="431" cy="432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" name="Text Box 23"/>
            <p:cNvSpPr txBox="1">
              <a:spLocks noChangeArrowheads="1"/>
            </p:cNvSpPr>
            <p:nvPr/>
          </p:nvSpPr>
          <p:spPr bwMode="gray">
            <a:xfrm>
              <a:off x="1866" y="2089"/>
              <a:ext cx="3012" cy="5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spcBef>
                  <a:spcPts val="600"/>
                </a:spcBef>
              </a:pPr>
              <a:r>
                <a:rPr lang="en-US" sz="2000" dirty="0"/>
                <a:t>- Tỉ lệ HSSV có việc làm ngay sau khi tốt nghiệp 75%, có việc làm đúng ngành</a:t>
              </a:r>
              <a:r>
                <a:rPr lang="es-ES" sz="2000" dirty="0"/>
                <a:t> đào tạo 70%.</a:t>
              </a:r>
              <a:endParaRPr lang="en-US" sz="2000" dirty="0"/>
            </a:p>
            <a:p>
              <a:pPr algn="just">
                <a:spcBef>
                  <a:spcPts val="600"/>
                </a:spcBef>
              </a:pPr>
              <a:r>
                <a:rPr lang="en-US" sz="2000" dirty="0"/>
                <a:t>- Tỉ lệ HSSV có việc làm sau khi tốt nghiệp 06 tháng 90%, có việc làm đúng ngành đào tạo 80%.</a:t>
              </a:r>
              <a:endParaRPr lang="en-US" altLang="en-US" sz="2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24" name="Group 29"/>
          <p:cNvGrpSpPr>
            <a:grpSpLocks/>
          </p:cNvGrpSpPr>
          <p:nvPr/>
        </p:nvGrpSpPr>
        <p:grpSpPr bwMode="auto">
          <a:xfrm>
            <a:off x="323528" y="4509120"/>
            <a:ext cx="7848872" cy="1800200"/>
            <a:chOff x="1728" y="1920"/>
            <a:chExt cx="3264" cy="866"/>
          </a:xfrm>
        </p:grpSpPr>
        <p:grpSp>
          <p:nvGrpSpPr>
            <p:cNvPr id="25" name="Group 30"/>
            <p:cNvGrpSpPr>
              <a:grpSpLocks/>
            </p:cNvGrpSpPr>
            <p:nvPr/>
          </p:nvGrpSpPr>
          <p:grpSpPr bwMode="auto">
            <a:xfrm>
              <a:off x="1728" y="1920"/>
              <a:ext cx="3264" cy="866"/>
              <a:chOff x="1728" y="1920"/>
              <a:chExt cx="3264" cy="866"/>
            </a:xfrm>
          </p:grpSpPr>
          <p:sp>
            <p:nvSpPr>
              <p:cNvPr id="27" name="AutoShape 31"/>
              <p:cNvSpPr>
                <a:spLocks noChangeArrowheads="1"/>
              </p:cNvSpPr>
              <p:nvPr/>
            </p:nvSpPr>
            <p:spPr bwMode="gray">
              <a:xfrm>
                <a:off x="1728" y="1920"/>
                <a:ext cx="3264" cy="866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CCECFF">
                      <a:gamma/>
                      <a:tint val="0"/>
                      <a:invGamma/>
                    </a:srgbClr>
                  </a:gs>
                  <a:gs pos="100000">
                    <a:srgbClr val="CCECFF"/>
                  </a:gs>
                </a:gsLst>
                <a:lin ang="54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gray">
              <a:xfrm>
                <a:off x="1776" y="1968"/>
                <a:ext cx="431" cy="432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" name="Text Box 33"/>
            <p:cNvSpPr txBox="1">
              <a:spLocks noChangeArrowheads="1"/>
            </p:cNvSpPr>
            <p:nvPr/>
          </p:nvSpPr>
          <p:spPr bwMode="gray">
            <a:xfrm>
              <a:off x="1866" y="2069"/>
              <a:ext cx="3012" cy="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sz="2000" dirty="0"/>
                <a:t>+ Đáp ứng, có thể sử dụng được </a:t>
              </a:r>
              <a:r>
                <a:rPr lang="en-US" sz="2000" dirty="0" smtClean="0"/>
                <a:t>ngay:	Chiếm </a:t>
              </a:r>
              <a:r>
                <a:rPr lang="en-US" sz="2000" dirty="0"/>
                <a:t>tỉ lệ: 18,75 %</a:t>
              </a:r>
            </a:p>
            <a:p>
              <a:pPr>
                <a:spcBef>
                  <a:spcPts val="600"/>
                </a:spcBef>
              </a:pPr>
              <a:r>
                <a:rPr lang="en-US" sz="2000" dirty="0"/>
                <a:t>+ Cơ bản đáp </a:t>
              </a:r>
              <a:r>
                <a:rPr lang="en-US" sz="2000" dirty="0" smtClean="0"/>
                <a:t>ứng, phải </a:t>
              </a:r>
              <a:r>
                <a:rPr lang="en-US" sz="2000" dirty="0"/>
                <a:t>đào tạo </a:t>
              </a:r>
              <a:r>
                <a:rPr lang="en-US" sz="2000" dirty="0" smtClean="0"/>
                <a:t>thêm:	Chiếm </a:t>
              </a:r>
              <a:r>
                <a:rPr lang="en-US" sz="2000" dirty="0"/>
                <a:t>tỉ lệ: 71,88 %</a:t>
              </a:r>
            </a:p>
            <a:p>
              <a:pPr>
                <a:spcBef>
                  <a:spcPts val="600"/>
                </a:spcBef>
              </a:pPr>
              <a:r>
                <a:rPr lang="en-US" sz="2000" dirty="0"/>
                <a:t>+ Không đáp </a:t>
              </a:r>
              <a:r>
                <a:rPr lang="en-US" sz="2000" dirty="0" smtClean="0"/>
                <a:t>ứng:			Chiếm </a:t>
              </a:r>
              <a:r>
                <a:rPr lang="en-US" sz="2000" dirty="0"/>
                <a:t>tỉ lệ: 09,37 %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07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15616" y="385500"/>
            <a:ext cx="4390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II. KẾT QUẢ THỰC HIỆN </a:t>
            </a:r>
            <a:endParaRPr lang="en-US" sz="2800" dirty="0"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15616" y="1114121"/>
            <a:ext cx="66066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7780"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/>
              <a:t>7</a:t>
            </a:r>
            <a:r>
              <a:rPr lang="en-US" sz="2400" b="1" dirty="0" smtClean="0"/>
              <a:t>. </a:t>
            </a:r>
            <a:r>
              <a:rPr lang="en-US" sz="2400" b="1" dirty="0"/>
              <a:t>Công tác </a:t>
            </a:r>
            <a:r>
              <a:rPr lang="vi-VN" sz="2400" b="1" dirty="0"/>
              <a:t>khảo</a:t>
            </a:r>
            <a:r>
              <a:rPr lang="en-US" sz="2400" b="1" dirty="0"/>
              <a:t> thí và đảm bảo chất lượng</a:t>
            </a:r>
            <a:endParaRPr lang="en-US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19" name="Group 19"/>
          <p:cNvGrpSpPr>
            <a:grpSpLocks/>
          </p:cNvGrpSpPr>
          <p:nvPr/>
        </p:nvGrpSpPr>
        <p:grpSpPr bwMode="auto">
          <a:xfrm>
            <a:off x="323528" y="1812887"/>
            <a:ext cx="7848872" cy="3560305"/>
            <a:chOff x="1728" y="1920"/>
            <a:chExt cx="3264" cy="1506"/>
          </a:xfrm>
        </p:grpSpPr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1728" y="1920"/>
              <a:ext cx="3264" cy="1506"/>
              <a:chOff x="1728" y="1920"/>
              <a:chExt cx="3264" cy="1506"/>
            </a:xfrm>
          </p:grpSpPr>
          <p:sp>
            <p:nvSpPr>
              <p:cNvPr id="22" name="AutoShape 21"/>
              <p:cNvSpPr>
                <a:spLocks noChangeArrowheads="1"/>
              </p:cNvSpPr>
              <p:nvPr/>
            </p:nvSpPr>
            <p:spPr bwMode="gray">
              <a:xfrm>
                <a:off x="1728" y="1920"/>
                <a:ext cx="3264" cy="1506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FBEBD1"/>
                  </a:gs>
                  <a:gs pos="50000">
                    <a:srgbClr val="FBEBD1">
                      <a:gamma/>
                      <a:tint val="0"/>
                      <a:invGamma/>
                    </a:srgbClr>
                  </a:gs>
                  <a:gs pos="100000">
                    <a:srgbClr val="FBEBD1"/>
                  </a:gs>
                </a:gsLst>
                <a:lin ang="54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gray">
              <a:xfrm>
                <a:off x="1776" y="1968"/>
                <a:ext cx="431" cy="432"/>
              </a:xfrm>
              <a:custGeom>
                <a:avLst/>
                <a:gdLst>
                  <a:gd name="T0" fmla="*/ 118 w 596"/>
                  <a:gd name="T1" fmla="*/ 0 h 598"/>
                  <a:gd name="T2" fmla="*/ 0 w 596"/>
                  <a:gd name="T3" fmla="*/ 118 h 598"/>
                  <a:gd name="T4" fmla="*/ 0 w 596"/>
                  <a:gd name="T5" fmla="*/ 589 h 598"/>
                  <a:gd name="T6" fmla="*/ 161 w 596"/>
                  <a:gd name="T7" fmla="*/ 174 h 598"/>
                  <a:gd name="T8" fmla="*/ 589 w 596"/>
                  <a:gd name="T9" fmla="*/ 0 h 598"/>
                  <a:gd name="T10" fmla="*/ 118 w 596"/>
                  <a:gd name="T11" fmla="*/ 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" name="Text Box 23"/>
            <p:cNvSpPr txBox="1">
              <a:spLocks noChangeArrowheads="1"/>
            </p:cNvSpPr>
            <p:nvPr/>
          </p:nvSpPr>
          <p:spPr bwMode="gray">
            <a:xfrm>
              <a:off x="1857" y="2165"/>
              <a:ext cx="3012" cy="10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spcBef>
                  <a:spcPts val="600"/>
                </a:spcBef>
              </a:pPr>
              <a:r>
                <a:rPr lang="en-US" sz="2000" dirty="0"/>
                <a:t>- Đã tập hợp được 347 đề thi trắc nghiệm và 709 đề thi tự luận dạng file word để bổ sung vào ngân hàng đề thi của trường.</a:t>
              </a:r>
            </a:p>
            <a:p>
              <a:pPr algn="just">
                <a:spcBef>
                  <a:spcPts val="600"/>
                </a:spcBef>
              </a:pPr>
              <a:r>
                <a:rPr lang="en-US" sz="2000" dirty="0" smtClean="0"/>
                <a:t>- Đã </a:t>
              </a:r>
              <a:r>
                <a:rPr lang="en-US" sz="2000" dirty="0"/>
                <a:t>tập hợp được 17 bộ ngân hàng đề thi tốt nghiệp lý thuyết và thực hành cho bậc cao đẳng nghề và trung cấp nghề</a:t>
              </a:r>
              <a:r>
                <a:rPr lang="en-US" sz="2000" dirty="0" smtClean="0"/>
                <a:t>.</a:t>
              </a:r>
            </a:p>
            <a:p>
              <a:pPr algn="just">
                <a:spcBef>
                  <a:spcPts val="600"/>
                </a:spcBef>
              </a:pPr>
              <a:r>
                <a:rPr lang="en-US" sz="2000" dirty="0" smtClean="0"/>
                <a:t>- </a:t>
              </a:r>
              <a:r>
                <a:rPr lang="pt-BR" sz="2000" dirty="0" smtClean="0"/>
                <a:t>Đã </a:t>
              </a:r>
              <a:r>
                <a:rPr lang="pt-BR" sz="2000" dirty="0"/>
                <a:t>nhập 11 bộ câu hỏi thi vào phần mềm </a:t>
              </a:r>
              <a:r>
                <a:rPr lang="pt-BR" sz="2000" dirty="0" smtClean="0"/>
                <a:t>PMT-EMS tổ chức thi trắc nghiệm online và </a:t>
              </a:r>
              <a:r>
                <a:rPr lang="pt-BR" sz="2000" dirty="0"/>
                <a:t>118 bộ câu hỏi thi vào phần mềm biên soạn offline.</a:t>
              </a:r>
              <a:endParaRPr lang="en-US" altLang="en-US" sz="200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523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15616" y="493141"/>
            <a:ext cx="7887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PHẦN B : PHƯƠNG HƯỚNG NHIỆM VỤ GIAI ĐOẠN 2018 – 2020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ltGray">
          <a:xfrm rot="5400000">
            <a:off x="-2422526" y="1627188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2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0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B0BAD8">
                  <a:gamma/>
                  <a:tint val="45490"/>
                  <a:invGamma/>
                </a:srgbClr>
              </a:gs>
              <a:gs pos="100000">
                <a:srgbClr val="B0BA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ltGray">
          <a:xfrm rot="5400000" flipH="1">
            <a:off x="-2016918" y="2062956"/>
            <a:ext cx="4032250" cy="39290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4"/>
                  <a:pt x="10856" y="10769"/>
                  <a:pt x="10856" y="10800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799"/>
                </a:cubicBezTo>
                <a:close/>
              </a:path>
            </a:pathLst>
          </a:custGeom>
          <a:gradFill rotWithShape="0">
            <a:gsLst>
              <a:gs pos="0">
                <a:srgbClr val="B8CCFE">
                  <a:gamma/>
                  <a:tint val="39216"/>
                  <a:invGamma/>
                </a:srgbClr>
              </a:gs>
              <a:gs pos="100000">
                <a:srgbClr val="B8CCF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gray">
          <a:xfrm>
            <a:off x="1981200" y="5251450"/>
            <a:ext cx="44196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en-US" b="1">
                <a:solidFill>
                  <a:srgbClr val="000000"/>
                </a:solidFill>
              </a:rPr>
              <a:t>Click to add Title</a:t>
            </a:r>
            <a:endParaRPr lang="en-US" altLang="en-US" b="1"/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gray">
          <a:xfrm>
            <a:off x="2393950" y="4424363"/>
            <a:ext cx="44196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en-US" b="1">
                <a:solidFill>
                  <a:srgbClr val="000000"/>
                </a:solidFill>
              </a:rPr>
              <a:t>Click to add Title</a:t>
            </a:r>
            <a:endParaRPr lang="en-US" altLang="en-US" b="1"/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gray">
          <a:xfrm>
            <a:off x="2438400" y="3611563"/>
            <a:ext cx="44196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en-US" b="1">
                <a:solidFill>
                  <a:srgbClr val="000000"/>
                </a:solidFill>
              </a:rPr>
              <a:t>Click to add Title</a:t>
            </a:r>
            <a:endParaRPr lang="en-US" altLang="en-US" b="1"/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gray">
          <a:xfrm>
            <a:off x="2286000" y="2743200"/>
            <a:ext cx="44196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7F5CF">
                  <a:gamma/>
                  <a:tint val="0"/>
                  <a:invGamma/>
                </a:srgbClr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en-US" b="1">
                <a:solidFill>
                  <a:srgbClr val="000000"/>
                </a:solidFill>
              </a:rPr>
              <a:t>Click to add Title</a:t>
            </a:r>
            <a:endParaRPr lang="en-US" altLang="en-US" b="1"/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gray">
          <a:xfrm>
            <a:off x="1765300" y="1973263"/>
            <a:ext cx="44196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7E7FF">
                  <a:gamma/>
                  <a:tint val="0"/>
                  <a:invGamma/>
                </a:srgbClr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US" altLang="en-US" b="1">
                <a:solidFill>
                  <a:srgbClr val="000000"/>
                </a:solidFill>
              </a:rPr>
              <a:t>Click to add Title</a:t>
            </a:r>
            <a:endParaRPr lang="en-US" altLang="en-US" b="1"/>
          </a:p>
        </p:txBody>
      </p:sp>
      <p:grpSp>
        <p:nvGrpSpPr>
          <p:cNvPr id="17" name="Group 9"/>
          <p:cNvGrpSpPr>
            <a:grpSpLocks/>
          </p:cNvGrpSpPr>
          <p:nvPr/>
        </p:nvGrpSpPr>
        <p:grpSpPr bwMode="auto">
          <a:xfrm>
            <a:off x="1447800" y="2062163"/>
            <a:ext cx="381000" cy="381000"/>
            <a:chOff x="2078" y="1680"/>
            <a:chExt cx="1615" cy="1615"/>
          </a:xfrm>
        </p:grpSpPr>
        <p:sp>
          <p:nvSpPr>
            <p:cNvPr id="18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6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7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8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29" name="Group 16"/>
          <p:cNvGrpSpPr>
            <a:grpSpLocks/>
          </p:cNvGrpSpPr>
          <p:nvPr/>
        </p:nvGrpSpPr>
        <p:grpSpPr bwMode="auto">
          <a:xfrm>
            <a:off x="1981200" y="2849563"/>
            <a:ext cx="381000" cy="381000"/>
            <a:chOff x="2078" y="1680"/>
            <a:chExt cx="1615" cy="1615"/>
          </a:xfrm>
        </p:grpSpPr>
        <p:sp>
          <p:nvSpPr>
            <p:cNvPr id="30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3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4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5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6" name="Group 23"/>
          <p:cNvGrpSpPr>
            <a:grpSpLocks/>
          </p:cNvGrpSpPr>
          <p:nvPr/>
        </p:nvGrpSpPr>
        <p:grpSpPr bwMode="auto">
          <a:xfrm>
            <a:off x="2133600" y="3687763"/>
            <a:ext cx="381000" cy="381000"/>
            <a:chOff x="2078" y="1680"/>
            <a:chExt cx="1615" cy="1615"/>
          </a:xfrm>
        </p:grpSpPr>
        <p:sp>
          <p:nvSpPr>
            <p:cNvPr id="37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0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1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2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43" name="Group 30"/>
          <p:cNvGrpSpPr>
            <a:grpSpLocks/>
          </p:cNvGrpSpPr>
          <p:nvPr/>
        </p:nvGrpSpPr>
        <p:grpSpPr bwMode="auto">
          <a:xfrm>
            <a:off x="2057400" y="4525963"/>
            <a:ext cx="381000" cy="381000"/>
            <a:chOff x="2078" y="1680"/>
            <a:chExt cx="1615" cy="1615"/>
          </a:xfrm>
        </p:grpSpPr>
        <p:sp>
          <p:nvSpPr>
            <p:cNvPr id="44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7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8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9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50" name="Group 37"/>
          <p:cNvGrpSpPr>
            <a:grpSpLocks/>
          </p:cNvGrpSpPr>
          <p:nvPr/>
        </p:nvGrpSpPr>
        <p:grpSpPr bwMode="auto">
          <a:xfrm>
            <a:off x="1682750" y="5300663"/>
            <a:ext cx="355600" cy="381000"/>
            <a:chOff x="2078" y="1680"/>
            <a:chExt cx="1615" cy="1615"/>
          </a:xfrm>
        </p:grpSpPr>
        <p:sp>
          <p:nvSpPr>
            <p:cNvPr id="51" name="Oval 3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Oval 3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Oval 4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4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5" name="Oval 4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6" name="Oval 4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059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WordArt 6"/>
          <p:cNvSpPr>
            <a:spLocks noChangeArrowheads="1" noChangeShapeType="1" noTextEdit="1"/>
          </p:cNvSpPr>
          <p:nvPr/>
        </p:nvSpPr>
        <p:spPr bwMode="gray">
          <a:xfrm>
            <a:off x="3581400" y="2819400"/>
            <a:ext cx="43434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7184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Thank You!</a:t>
            </a:r>
          </a:p>
        </p:txBody>
      </p:sp>
      <p:sp>
        <p:nvSpPr>
          <p:cNvPr id="4" name="Rectangle 3"/>
          <p:cNvSpPr/>
          <p:nvPr/>
        </p:nvSpPr>
        <p:spPr>
          <a:xfrm>
            <a:off x="1947170" y="519063"/>
            <a:ext cx="651326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9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19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 ĐẲNG LÝ TỰ TRỌNG</a:t>
            </a:r>
            <a:r>
              <a:rPr lang="en-US" sz="1900" dirty="0">
                <a:solidFill>
                  <a:srgbClr val="FF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 TỰ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</a:p>
          <a:p>
            <a:pPr>
              <a:spcAft>
                <a:spcPts val="0"/>
              </a:spcAft>
            </a:pP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 PHỐ </a:t>
            </a:r>
            <a:r>
              <a:rPr lang="en-US" sz="19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 CHÍ MINH</a:t>
            </a:r>
            <a:endParaRPr lang="en-US" sz="1900" dirty="0">
              <a:solidFill>
                <a:srgbClr val="FF0000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260648"/>
            <a:ext cx="1440160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46" y="168907"/>
            <a:ext cx="1623642" cy="1623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ample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cdb2004146l</Template>
  <TotalTime>440</TotalTime>
  <Words>967</Words>
  <Application>Microsoft Office PowerPoint</Application>
  <PresentationFormat>On-screen Show (4:3)</PresentationFormat>
  <Paragraphs>207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Gulim</vt:lpstr>
      <vt:lpstr>Times New Roman</vt:lpstr>
      <vt:lpstr>Verdana</vt:lpstr>
      <vt:lpstr>VNI-Times</vt:lpstr>
      <vt:lpstr>Wingdings</vt:lpstr>
      <vt:lpstr>sample</vt:lpstr>
      <vt:lpstr>BÁO CÁO TỔNG KẾT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Admin</dc:creator>
  <cp:lastModifiedBy>Admin</cp:lastModifiedBy>
  <cp:revision>84</cp:revision>
  <dcterms:created xsi:type="dcterms:W3CDTF">2015-11-29T04:26:22Z</dcterms:created>
  <dcterms:modified xsi:type="dcterms:W3CDTF">2017-08-20T10:31:32Z</dcterms:modified>
</cp:coreProperties>
</file>